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3" r:id="rId6"/>
    <p:sldId id="266" r:id="rId7"/>
    <p:sldId id="260" r:id="rId8"/>
    <p:sldId id="265" r:id="rId9"/>
    <p:sldId id="264" r:id="rId10"/>
  </p:sldIdLst>
  <p:sldSz cx="12192000" cy="6858000"/>
  <p:notesSz cx="9926638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5332" autoAdjust="0"/>
  </p:normalViewPr>
  <p:slideViewPr>
    <p:cSldViewPr>
      <p:cViewPr varScale="1">
        <p:scale>
          <a:sx n="73" d="100"/>
          <a:sy n="73" d="100"/>
        </p:scale>
        <p:origin x="8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7-4789-929D-60D5EE4511B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3-4026-9AD2-D2CFC8DBC1E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E33-4026-9AD2-D2CFC8DBC1E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3-4026-9AD2-D2CFC8DBC1EA}"/>
              </c:ext>
            </c:extLst>
          </c:dPt>
          <c:dPt>
            <c:idx val="4"/>
            <c:bubble3D val="0"/>
            <c:spPr>
              <a:solidFill>
                <a:srgbClr val="9C83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D7-4789-929D-60D5EE4511B1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33-4026-9AD2-D2CFC8DBC1E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3-4026-9AD2-D2CFC8DBC1EA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481</c:v>
                </c:pt>
                <c:pt idx="1">
                  <c:v>682</c:v>
                </c:pt>
                <c:pt idx="2">
                  <c:v>574</c:v>
                </c:pt>
                <c:pt idx="3">
                  <c:v>459</c:v>
                </c:pt>
                <c:pt idx="4">
                  <c:v>373</c:v>
                </c:pt>
                <c:pt idx="5">
                  <c:v>547</c:v>
                </c:pt>
                <c:pt idx="6">
                  <c:v>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3-4026-9AD2-D2CFC8DBC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7-4789-929D-60D5EE4511B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3-4026-9AD2-D2CFC8DBC1E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E33-4026-9AD2-D2CFC8DBC1E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3-4026-9AD2-D2CFC8DBC1EA}"/>
              </c:ext>
            </c:extLst>
          </c:dPt>
          <c:dPt>
            <c:idx val="4"/>
            <c:bubble3D val="0"/>
            <c:spPr>
              <a:solidFill>
                <a:srgbClr val="9C83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D7-4789-929D-60D5EE4511B1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33-4026-9AD2-D2CFC8DBC1E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3-4026-9AD2-D2CFC8DBC1EA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848</c:v>
                </c:pt>
                <c:pt idx="1">
                  <c:v>661</c:v>
                </c:pt>
                <c:pt idx="2">
                  <c:v>702</c:v>
                </c:pt>
                <c:pt idx="3">
                  <c:v>490</c:v>
                </c:pt>
                <c:pt idx="4">
                  <c:v>342</c:v>
                </c:pt>
                <c:pt idx="5">
                  <c:v>648</c:v>
                </c:pt>
                <c:pt idx="6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3-4026-9AD2-D2CFC8DBC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0EE44BB7-4560-4AFC-8C50-1ED7247BD45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FB030C98-D9B9-41E2-BE64-8D61A80DB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0C98-D9B9-41E2-BE64-8D61A80DBD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3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0C98-D9B9-41E2-BE64-8D61A80DBD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7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0C98-D9B9-41E2-BE64-8D61A80DBD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4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0C98-D9B9-41E2-BE64-8D61A80DBD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4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3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3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041487" name="Прямоугольник 989041486"/>
          <p:cNvSpPr/>
          <p:nvPr/>
        </p:nvSpPr>
        <p:spPr bwMode="auto">
          <a:xfrm>
            <a:off x="-10821" y="1175769"/>
            <a:ext cx="12205607" cy="208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64544" name="Шестиугольник 283864543"/>
          <p:cNvSpPr/>
          <p:nvPr/>
        </p:nvSpPr>
        <p:spPr bwMode="auto">
          <a:xfrm rot="5399976">
            <a:off x="9851571" y="3164249"/>
            <a:ext cx="1673677" cy="156482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0929306" name="Шестиугольник 80929305"/>
          <p:cNvSpPr/>
          <p:nvPr/>
        </p:nvSpPr>
        <p:spPr bwMode="auto">
          <a:xfrm rot="5399976">
            <a:off x="9069161" y="3559061"/>
            <a:ext cx="1673677" cy="1564821"/>
          </a:xfrm>
          <a:prstGeom prst="hexagon">
            <a:avLst>
              <a:gd name="adj" fmla="val 25000"/>
              <a:gd name="vf" fmla="val 115470"/>
            </a:avLst>
          </a:prstGeom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047706" name="Шестиугольник 1192047705"/>
          <p:cNvSpPr/>
          <p:nvPr/>
        </p:nvSpPr>
        <p:spPr bwMode="auto">
          <a:xfrm rot="5399976">
            <a:off x="5939519" y="3559062"/>
            <a:ext cx="1673677" cy="1564821"/>
          </a:xfrm>
          <a:prstGeom prst="hexagon">
            <a:avLst>
              <a:gd name="adj" fmla="val 25000"/>
              <a:gd name="vf" fmla="val 115470"/>
            </a:avLst>
          </a:prstGeom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1893" y="1175769"/>
            <a:ext cx="3519534" cy="155674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l">
              <a:defRPr/>
            </a:pPr>
            <a:r>
              <a:rPr lang="ru-RU" sz="3000" b="1" dirty="0">
                <a:solidFill>
                  <a:srgbClr val="C00000"/>
                </a:solidFill>
              </a:rPr>
              <a:t>Выездные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Образовательные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экспедиции</a:t>
            </a:r>
            <a:endParaRPr sz="2600" dirty="0">
              <a:solidFill>
                <a:srgbClr val="C00000"/>
              </a:solidFill>
            </a:endParaRPr>
          </a:p>
        </p:txBody>
      </p:sp>
      <p:sp>
        <p:nvSpPr>
          <p:cNvPr id="1916134324" name="Шестиугольник 1916134323"/>
          <p:cNvSpPr/>
          <p:nvPr/>
        </p:nvSpPr>
        <p:spPr bwMode="auto">
          <a:xfrm rot="5399976">
            <a:off x="7504340" y="3559062"/>
            <a:ext cx="1673677" cy="156482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632017842" name="Шестиугольник 632017841"/>
          <p:cNvSpPr/>
          <p:nvPr/>
        </p:nvSpPr>
        <p:spPr bwMode="auto">
          <a:xfrm rot="5399976">
            <a:off x="6721929" y="3164249"/>
            <a:ext cx="1673678" cy="156482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10866120" name="Шестиугольник 110866119"/>
          <p:cNvSpPr/>
          <p:nvPr/>
        </p:nvSpPr>
        <p:spPr bwMode="auto">
          <a:xfrm rot="5399976">
            <a:off x="8286750" y="3164249"/>
            <a:ext cx="1673677" cy="156482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101148576" name="Прямоугольник 2101148575"/>
          <p:cNvSpPr/>
          <p:nvPr/>
        </p:nvSpPr>
        <p:spPr bwMode="auto">
          <a:xfrm>
            <a:off x="-10821" y="-6213"/>
            <a:ext cx="4830535" cy="686421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064687" name="Рисунок 10320646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9770" y="1175769"/>
            <a:ext cx="1816585" cy="2083729"/>
          </a:xfrm>
          <a:prstGeom prst="rect">
            <a:avLst/>
          </a:prstGeom>
        </p:spPr>
      </p:pic>
      <p:sp>
        <p:nvSpPr>
          <p:cNvPr id="1435838762" name="TextBox 1435838761"/>
          <p:cNvSpPr txBox="1"/>
          <p:nvPr/>
        </p:nvSpPr>
        <p:spPr bwMode="auto">
          <a:xfrm>
            <a:off x="6776358" y="3504633"/>
            <a:ext cx="1646571" cy="9144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НАУКА</a:t>
            </a:r>
          </a:p>
          <a:p>
            <a:pPr>
              <a:defRPr/>
            </a:pPr>
            <a:r>
              <a:rPr>
                <a:solidFill>
                  <a:schemeClr val="tx2"/>
                </a:solidFill>
              </a:rPr>
              <a:t>ИСКУССТВО</a:t>
            </a:r>
          </a:p>
          <a:p>
            <a:pPr>
              <a:defRPr/>
            </a:pPr>
            <a:r>
              <a:rPr>
                <a:solidFill>
                  <a:schemeClr val="tx2"/>
                </a:solidFill>
              </a:rPr>
              <a:t>СПОРТ</a:t>
            </a:r>
          </a:p>
        </p:txBody>
      </p:sp>
      <p:sp>
        <p:nvSpPr>
          <p:cNvPr id="421149858" name="TextBox 421149857"/>
          <p:cNvSpPr txBox="1"/>
          <p:nvPr/>
        </p:nvSpPr>
        <p:spPr bwMode="auto">
          <a:xfrm>
            <a:off x="8341179" y="3763762"/>
            <a:ext cx="1564965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solidFill>
                  <a:srgbClr val="C00000"/>
                </a:solidFill>
              </a:rPr>
              <a:t>2021</a:t>
            </a:r>
          </a:p>
        </p:txBody>
      </p:sp>
      <p:sp>
        <p:nvSpPr>
          <p:cNvPr id="1795604453" name="TextBox 1795604452"/>
          <p:cNvSpPr txBox="1"/>
          <p:nvPr/>
        </p:nvSpPr>
        <p:spPr bwMode="auto">
          <a:xfrm>
            <a:off x="9906143" y="3778953"/>
            <a:ext cx="1565072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solidFill>
                  <a:srgbClr val="C00000"/>
                </a:solidFill>
              </a:rPr>
              <a:t>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24" y="-243408"/>
            <a:ext cx="5794985" cy="7726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9703013" name="Прямоугольник 929703012"/>
          <p:cNvSpPr/>
          <p:nvPr/>
        </p:nvSpPr>
        <p:spPr bwMode="auto">
          <a:xfrm>
            <a:off x="7702624" y="2077516"/>
            <a:ext cx="4492160" cy="47732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sz="1800" b="1">
              <a:solidFill>
                <a:schemeClr val="bg1"/>
              </a:solidFill>
            </a:endParaRPr>
          </a:p>
          <a:p>
            <a:pPr algn="l">
              <a:defRPr/>
            </a:pPr>
            <a:r>
              <a:rPr sz="1800" b="1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ЦЕЛЬ: целевая поддержка в построении успешной индивидуальной траектории образования и саморазвития одаренного и талантливого ребенка в соответствии с выявленными способностями, интересами.</a:t>
            </a:r>
          </a:p>
        </p:txBody>
      </p:sp>
      <p:sp>
        <p:nvSpPr>
          <p:cNvPr id="828992462" name="Прямоугольник 828992461"/>
          <p:cNvSpPr/>
          <p:nvPr/>
        </p:nvSpPr>
        <p:spPr bwMode="auto">
          <a:xfrm>
            <a:off x="-10821" y="-6213"/>
            <a:ext cx="12205607" cy="208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333788" name="Title 1"/>
          <p:cNvSpPr>
            <a:spLocks noGrp="1"/>
          </p:cNvSpPr>
          <p:nvPr>
            <p:ph type="ctrTitle"/>
          </p:nvPr>
        </p:nvSpPr>
        <p:spPr bwMode="auto">
          <a:xfrm>
            <a:off x="431874" y="406534"/>
            <a:ext cx="11509374" cy="155674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l">
              <a:defRPr/>
            </a:pPr>
            <a:r>
              <a:rPr lang="ru-RU" sz="1800" b="1" dirty="0">
                <a:solidFill>
                  <a:srgbClr val="C00000"/>
                </a:solidFill>
              </a:rPr>
              <a:t>Региональный центр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выявления и поддержки одаренных детей в Республике Саха (Якутия)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Создан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учетом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перечня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поручений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Послания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Президента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Российской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целях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достижения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результатов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предусмотренных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Стратегией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научно-технологического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Российской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Концепцией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подготовки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спортивного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резерва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Российской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до 2025 года и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Стратегией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государственной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культурной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политики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период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до 2030 года.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Создан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учетом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опыта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образовательного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фонда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Талант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800" b="0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успех</a:t>
            </a:r>
            <a:r>
              <a:rPr sz="1800" b="0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b="0" dirty="0">
              <a:solidFill>
                <a:schemeClr val="tx2"/>
              </a:solidFill>
            </a:endParaRPr>
          </a:p>
        </p:txBody>
      </p:sp>
      <p:sp>
        <p:nvSpPr>
          <p:cNvPr id="1176778714" name="TextBox 1176778713"/>
          <p:cNvSpPr txBox="1"/>
          <p:nvPr/>
        </p:nvSpPr>
        <p:spPr bwMode="auto">
          <a:xfrm>
            <a:off x="-10821" y="2266383"/>
            <a:ext cx="7173876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>
                <a:solidFill>
                  <a:schemeClr val="tx2"/>
                </a:solidFill>
              </a:rPr>
              <a:t>Опорные площадки</a:t>
            </a:r>
          </a:p>
        </p:txBody>
      </p:sp>
      <p:sp>
        <p:nvSpPr>
          <p:cNvPr id="935019966" name="TextBox 935019965"/>
          <p:cNvSpPr txBox="1"/>
          <p:nvPr/>
        </p:nvSpPr>
        <p:spPr bwMode="auto">
          <a:xfrm>
            <a:off x="2050588" y="2825758"/>
            <a:ext cx="5112394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800" b="0" i="0" u="none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ГБПОУ РС (Я) «Якутская балетная школа (колледж) имени Аксении и Натальи Посельских»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426172362" name=" 1426172361"/>
          <p:cNvSpPr/>
          <p:nvPr/>
        </p:nvSpPr>
        <p:spPr bwMode="auto">
          <a:xfrm>
            <a:off x="2050588" y="5284805"/>
            <a:ext cx="5112574" cy="640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sz="1800" b="0" i="0" u="none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ГБУ РС (Я) «Республиканский центр подготовки спортивного резерва»</a:t>
            </a:r>
            <a:endParaRPr sz="1800">
              <a:solidFill>
                <a:schemeClr val="bg1"/>
              </a:solidFill>
            </a:endParaRPr>
          </a:p>
        </p:txBody>
      </p:sp>
      <p:pic>
        <p:nvPicPr>
          <p:cNvPr id="1622318350" name="Рисунок 16223183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374" y="2576281"/>
            <a:ext cx="1130374" cy="1139069"/>
          </a:xfrm>
          <a:prstGeom prst="rect">
            <a:avLst/>
          </a:prstGeom>
        </p:spPr>
      </p:pic>
      <p:pic>
        <p:nvPicPr>
          <p:cNvPr id="1250235390" name="Рисунок 125023538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1124" y="5009550"/>
            <a:ext cx="1190624" cy="1190624"/>
          </a:xfrm>
          <a:prstGeom prst="rect">
            <a:avLst/>
          </a:prstGeom>
        </p:spPr>
      </p:pic>
      <p:pic>
        <p:nvPicPr>
          <p:cNvPr id="68286812" name="Рисунок 682868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3437" y="3806225"/>
            <a:ext cx="4190999" cy="1123949"/>
          </a:xfrm>
          <a:prstGeom prst="rect">
            <a:avLst/>
          </a:prstGeom>
        </p:spPr>
      </p:pic>
      <p:sp>
        <p:nvSpPr>
          <p:cNvPr id="1015963620" name="Прямоугольник 1015963619"/>
          <p:cNvSpPr/>
          <p:nvPr/>
        </p:nvSpPr>
        <p:spPr bwMode="auto">
          <a:xfrm>
            <a:off x="1971749" y="3564624"/>
            <a:ext cx="3508374" cy="18256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888329" name="TextBox 849888328"/>
          <p:cNvSpPr txBox="1"/>
          <p:nvPr/>
        </p:nvSpPr>
        <p:spPr bwMode="auto">
          <a:xfrm>
            <a:off x="2050588" y="4048142"/>
            <a:ext cx="5112466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800" b="0" i="0" u="none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ГБОУ ВО «Высшая школа музыки РС (Я) (институт) им. В.А.Босикова»</a:t>
            </a:r>
            <a:endParaRPr sz="1800">
              <a:solidFill>
                <a:schemeClr val="tx2"/>
              </a:solidFill>
            </a:endParaRPr>
          </a:p>
        </p:txBody>
      </p:sp>
      <p:sp>
        <p:nvSpPr>
          <p:cNvPr id="1992378787" name="TextBox 1992378786"/>
          <p:cNvSpPr txBox="1"/>
          <p:nvPr/>
        </p:nvSpPr>
        <p:spPr bwMode="auto">
          <a:xfrm>
            <a:off x="7702624" y="4727008"/>
            <a:ext cx="4492916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1311460967" name="Рисунок 131146096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92172" y="5056662"/>
            <a:ext cx="3382816" cy="111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7166695" name="Рисунок 101716669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43249" y="33337"/>
            <a:ext cx="7251624" cy="666113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4830" y="4954302"/>
            <a:ext cx="3071664" cy="23037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-22784" y="0"/>
            <a:ext cx="498758" cy="685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 bwMode="auto">
          <a:xfrm>
            <a:off x="11705714" y="0"/>
            <a:ext cx="477108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005800" name="TextBox 931005799"/>
          <p:cNvSpPr txBox="1"/>
          <p:nvPr/>
        </p:nvSpPr>
        <p:spPr bwMode="auto">
          <a:xfrm>
            <a:off x="9516" y="1658790"/>
            <a:ext cx="2615127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b="1" dirty="0">
                <a:solidFill>
                  <a:schemeClr val="tx2"/>
                </a:solidFill>
              </a:rPr>
              <a:t>1 </a:t>
            </a:r>
            <a:r>
              <a:rPr b="1" dirty="0" err="1">
                <a:solidFill>
                  <a:schemeClr val="tx2"/>
                </a:solidFill>
              </a:rPr>
              <a:t>экспедиция</a:t>
            </a:r>
            <a:r>
              <a:rPr b="1" dirty="0">
                <a:solidFill>
                  <a:schemeClr val="tx2"/>
                </a:solidFill>
              </a:rPr>
              <a:t>:</a:t>
            </a:r>
          </a:p>
          <a:p>
            <a:pPr algn="r">
              <a:defRPr/>
            </a:pPr>
            <a:r>
              <a:rPr dirty="0" err="1">
                <a:solidFill>
                  <a:schemeClr val="tx2"/>
                </a:solidFill>
              </a:rPr>
              <a:t>Усть-Алданский</a:t>
            </a:r>
            <a:endParaRPr dirty="0">
              <a:solidFill>
                <a:schemeClr val="tx2"/>
              </a:solidFill>
            </a:endParaRPr>
          </a:p>
          <a:p>
            <a:pPr algn="r">
              <a:defRPr/>
            </a:pPr>
            <a:r>
              <a:rPr dirty="0" err="1">
                <a:solidFill>
                  <a:schemeClr val="tx2"/>
                </a:solidFill>
              </a:rPr>
              <a:t>Чурапчинский</a:t>
            </a:r>
            <a:endParaRPr dirty="0">
              <a:solidFill>
                <a:schemeClr val="tx2"/>
              </a:solidFill>
            </a:endParaRPr>
          </a:p>
          <a:p>
            <a:pPr algn="r">
              <a:defRPr/>
            </a:pPr>
            <a:r>
              <a:rPr dirty="0">
                <a:solidFill>
                  <a:schemeClr val="tx2"/>
                </a:solidFill>
              </a:rPr>
              <a:t>Мегино-Кангаласский</a:t>
            </a:r>
          </a:p>
        </p:txBody>
      </p:sp>
      <p:sp>
        <p:nvSpPr>
          <p:cNvPr id="56875953" name="TextBox 56875952"/>
          <p:cNvSpPr txBox="1"/>
          <p:nvPr/>
        </p:nvSpPr>
        <p:spPr bwMode="auto">
          <a:xfrm>
            <a:off x="-235411" y="3363904"/>
            <a:ext cx="2920651" cy="9144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b="1">
                <a:solidFill>
                  <a:schemeClr val="tx2"/>
                </a:solidFill>
              </a:rPr>
              <a:t>2 экспедиция:</a:t>
            </a:r>
            <a:endParaRPr>
              <a:solidFill>
                <a:schemeClr val="tx2"/>
              </a:solidFill>
            </a:endParaRPr>
          </a:p>
          <a:p>
            <a:pPr algn="r">
              <a:defRPr/>
            </a:pPr>
            <a:r>
              <a:rPr>
                <a:solidFill>
                  <a:schemeClr val="tx2"/>
                </a:solidFill>
              </a:rPr>
              <a:t>Кобяйский</a:t>
            </a:r>
          </a:p>
          <a:p>
            <a:pPr algn="r">
              <a:defRPr/>
            </a:pPr>
            <a:r>
              <a:rPr>
                <a:solidFill>
                  <a:schemeClr val="tx2"/>
                </a:solidFill>
              </a:rPr>
              <a:t>Горный</a:t>
            </a:r>
          </a:p>
        </p:txBody>
      </p:sp>
      <p:sp>
        <p:nvSpPr>
          <p:cNvPr id="1892753424" name="TextBox 1892753423"/>
          <p:cNvSpPr txBox="1"/>
          <p:nvPr/>
        </p:nvSpPr>
        <p:spPr bwMode="auto">
          <a:xfrm>
            <a:off x="9516" y="4744739"/>
            <a:ext cx="2920399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b="1">
                <a:solidFill>
                  <a:schemeClr val="tx2"/>
                </a:solidFill>
              </a:rPr>
              <a:t>3 экспедиция:</a:t>
            </a:r>
            <a:endParaRPr>
              <a:solidFill>
                <a:schemeClr val="tx2"/>
              </a:solidFill>
            </a:endParaRPr>
          </a:p>
          <a:p>
            <a:pPr algn="r">
              <a:defRPr/>
            </a:pPr>
            <a:r>
              <a:rPr>
                <a:solidFill>
                  <a:schemeClr val="tx2"/>
                </a:solidFill>
              </a:rPr>
              <a:t>Оймяконский</a:t>
            </a:r>
          </a:p>
        </p:txBody>
      </p:sp>
      <p:sp>
        <p:nvSpPr>
          <p:cNvPr id="108567387" name="TextBox 108567386"/>
          <p:cNvSpPr txBox="1"/>
          <p:nvPr/>
        </p:nvSpPr>
        <p:spPr bwMode="auto">
          <a:xfrm>
            <a:off x="1329409" y="5797629"/>
            <a:ext cx="2920363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b="1">
                <a:solidFill>
                  <a:schemeClr val="tx2"/>
                </a:solidFill>
              </a:rPr>
              <a:t>4 экспедиция:</a:t>
            </a:r>
            <a:endParaRPr>
              <a:solidFill>
                <a:schemeClr val="tx2"/>
              </a:solidFill>
            </a:endParaRPr>
          </a:p>
          <a:p>
            <a:pPr algn="r">
              <a:defRPr/>
            </a:pPr>
            <a:r>
              <a:rPr>
                <a:solidFill>
                  <a:schemeClr val="tx2"/>
                </a:solidFill>
              </a:rPr>
              <a:t>Нюрбинский</a:t>
            </a:r>
          </a:p>
        </p:txBody>
      </p:sp>
      <p:sp>
        <p:nvSpPr>
          <p:cNvPr id="1888236934" name="TextBox 1888236933"/>
          <p:cNvSpPr txBox="1"/>
          <p:nvPr/>
        </p:nvSpPr>
        <p:spPr bwMode="auto">
          <a:xfrm>
            <a:off x="6483467" y="5991305"/>
            <a:ext cx="2920795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2"/>
                </a:solidFill>
              </a:rPr>
              <a:t>5 экспедиция:</a:t>
            </a:r>
            <a:endParaRPr>
              <a:solidFill>
                <a:schemeClr val="tx2"/>
              </a:solidFill>
            </a:endParaRP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Оленекский</a:t>
            </a:r>
          </a:p>
        </p:txBody>
      </p:sp>
      <p:sp>
        <p:nvSpPr>
          <p:cNvPr id="1070135084" name="TextBox 1070135083"/>
          <p:cNvSpPr txBox="1"/>
          <p:nvPr/>
        </p:nvSpPr>
        <p:spPr bwMode="auto">
          <a:xfrm>
            <a:off x="7808230" y="5064797"/>
            <a:ext cx="2920831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2"/>
                </a:solidFill>
              </a:rPr>
              <a:t>6 экспедиция:</a:t>
            </a:r>
            <a:endParaRPr>
              <a:solidFill>
                <a:schemeClr val="tx2"/>
              </a:solidFill>
            </a:endParaRP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Жиганский</a:t>
            </a:r>
          </a:p>
        </p:txBody>
      </p:sp>
      <p:sp>
        <p:nvSpPr>
          <p:cNvPr id="1753894588" name="TextBox 1753894587"/>
          <p:cNvSpPr txBox="1"/>
          <p:nvPr/>
        </p:nvSpPr>
        <p:spPr bwMode="auto">
          <a:xfrm>
            <a:off x="8538545" y="4201033"/>
            <a:ext cx="2920903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2"/>
                </a:solidFill>
              </a:rPr>
              <a:t>7 экспедиция:</a:t>
            </a:r>
            <a:endParaRPr>
              <a:solidFill>
                <a:schemeClr val="tx2"/>
              </a:solidFill>
            </a:endParaRP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Анабарский</a:t>
            </a:r>
          </a:p>
        </p:txBody>
      </p:sp>
      <p:sp>
        <p:nvSpPr>
          <p:cNvPr id="1793556328" name="TextBox 1793556327"/>
          <p:cNvSpPr txBox="1"/>
          <p:nvPr/>
        </p:nvSpPr>
        <p:spPr bwMode="auto">
          <a:xfrm>
            <a:off x="9567513" y="2769526"/>
            <a:ext cx="2922307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2"/>
                </a:solidFill>
              </a:rPr>
              <a:t>8 экспедиция:</a:t>
            </a: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Сунтарский</a:t>
            </a: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Верхневилюйский</a:t>
            </a: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Вилюйский</a:t>
            </a:r>
          </a:p>
        </p:txBody>
      </p:sp>
      <p:sp>
        <p:nvSpPr>
          <p:cNvPr id="2096751992" name="TextBox 2096751991"/>
          <p:cNvSpPr txBox="1"/>
          <p:nvPr/>
        </p:nvSpPr>
        <p:spPr bwMode="auto">
          <a:xfrm>
            <a:off x="9998997" y="1794861"/>
            <a:ext cx="2921406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2"/>
                </a:solidFill>
              </a:rPr>
              <a:t>9 экспедиция:</a:t>
            </a:r>
          </a:p>
          <a:p>
            <a:pPr algn="l">
              <a:defRPr/>
            </a:pPr>
            <a:r>
              <a:rPr>
                <a:solidFill>
                  <a:schemeClr val="tx2"/>
                </a:solidFill>
              </a:rPr>
              <a:t>Олекминский</a:t>
            </a:r>
          </a:p>
        </p:txBody>
      </p:sp>
      <p:sp>
        <p:nvSpPr>
          <p:cNvPr id="1327618562" name="TextBox 1327618561"/>
          <p:cNvSpPr txBox="1"/>
          <p:nvPr/>
        </p:nvSpPr>
        <p:spPr bwMode="auto">
          <a:xfrm>
            <a:off x="1316640" y="875830"/>
            <a:ext cx="3103754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sz="2000" b="1" dirty="0" err="1">
                <a:solidFill>
                  <a:schemeClr val="tx2"/>
                </a:solidFill>
              </a:rPr>
              <a:t>Преодолено</a:t>
            </a:r>
            <a:endParaRPr sz="2000" b="1" dirty="0">
              <a:solidFill>
                <a:schemeClr val="tx2"/>
              </a:solidFill>
            </a:endParaRPr>
          </a:p>
          <a:p>
            <a:pPr algn="r">
              <a:defRPr/>
            </a:pPr>
            <a:r>
              <a:rPr sz="2000" b="1" dirty="0" err="1">
                <a:solidFill>
                  <a:schemeClr val="tx2"/>
                </a:solidFill>
              </a:rPr>
              <a:t>свыше</a:t>
            </a:r>
            <a:r>
              <a:rPr sz="2000" b="1" dirty="0">
                <a:solidFill>
                  <a:srgbClr val="C00000"/>
                </a:solidFill>
              </a:rPr>
              <a:t> 20 000 </a:t>
            </a:r>
            <a:r>
              <a:rPr sz="2000" b="1" dirty="0" err="1">
                <a:solidFill>
                  <a:srgbClr val="C00000"/>
                </a:solidFill>
              </a:rPr>
              <a:t>км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449269247" name="TextBox 449269246"/>
          <p:cNvSpPr txBox="1"/>
          <p:nvPr/>
        </p:nvSpPr>
        <p:spPr bwMode="auto">
          <a:xfrm>
            <a:off x="8575756" y="5787029"/>
            <a:ext cx="2930766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Охвачено</a:t>
            </a:r>
            <a:r>
              <a:rPr lang="ru-RU" sz="2000" b="1" dirty="0" smtClean="0">
                <a:solidFill>
                  <a:srgbClr val="C00000"/>
                </a:solidFill>
              </a:rPr>
              <a:t> 77</a:t>
            </a:r>
            <a:r>
              <a:rPr sz="2000" b="1" dirty="0" smtClean="0">
                <a:solidFill>
                  <a:srgbClr val="C00000"/>
                </a:solidFill>
              </a:rPr>
              <a:t> </a:t>
            </a:r>
            <a:endParaRPr sz="2000" b="1" dirty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sz="2000" b="1" dirty="0" err="1">
                <a:solidFill>
                  <a:schemeClr val="tx2"/>
                </a:solidFill>
              </a:rPr>
              <a:t>населенных</a:t>
            </a:r>
            <a:r>
              <a:rPr sz="2000" b="1" dirty="0">
                <a:solidFill>
                  <a:schemeClr val="tx2"/>
                </a:solidFill>
              </a:rPr>
              <a:t> </a:t>
            </a:r>
            <a:r>
              <a:rPr sz="2000" b="1" dirty="0" err="1">
                <a:solidFill>
                  <a:schemeClr val="tx2"/>
                </a:solidFill>
              </a:rPr>
              <a:t>пунктов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364183876" name="Блок-схема: узел 364183875"/>
          <p:cNvSpPr/>
          <p:nvPr/>
        </p:nvSpPr>
        <p:spPr bwMode="auto">
          <a:xfrm>
            <a:off x="4600607" y="1333499"/>
            <a:ext cx="68035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486010" name="Блок-схема: узел 1964486009"/>
          <p:cNvSpPr/>
          <p:nvPr/>
        </p:nvSpPr>
        <p:spPr bwMode="auto">
          <a:xfrm>
            <a:off x="5210206" y="325193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633025" name="Блок-схема: узел 761633024"/>
          <p:cNvSpPr/>
          <p:nvPr/>
        </p:nvSpPr>
        <p:spPr bwMode="auto">
          <a:xfrm>
            <a:off x="4397859" y="313763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59443" name="Блок-схема: узел 194059442"/>
          <p:cNvSpPr/>
          <p:nvPr/>
        </p:nvSpPr>
        <p:spPr bwMode="auto">
          <a:xfrm>
            <a:off x="4108486" y="2389258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972167" name="Блок-схема: узел 2142972166"/>
          <p:cNvSpPr/>
          <p:nvPr/>
        </p:nvSpPr>
        <p:spPr bwMode="auto">
          <a:xfrm>
            <a:off x="4397859" y="395828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629176" name="Блок-схема: узел 1312629175"/>
          <p:cNvSpPr/>
          <p:nvPr/>
        </p:nvSpPr>
        <p:spPr bwMode="auto">
          <a:xfrm>
            <a:off x="4566589" y="4973357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356140" name="Блок-схема: узел 1622356139"/>
          <p:cNvSpPr/>
          <p:nvPr/>
        </p:nvSpPr>
        <p:spPr bwMode="auto">
          <a:xfrm>
            <a:off x="4465894" y="186128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58360" name="Блок-схема: узел 337158359"/>
          <p:cNvSpPr/>
          <p:nvPr/>
        </p:nvSpPr>
        <p:spPr bwMode="auto">
          <a:xfrm>
            <a:off x="4295806" y="4278340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084738" name="Блок-схема: узел 907084737"/>
          <p:cNvSpPr/>
          <p:nvPr/>
        </p:nvSpPr>
        <p:spPr bwMode="auto">
          <a:xfrm>
            <a:off x="4176521" y="2253169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199336" name="Блок-схема: узел 951199335"/>
          <p:cNvSpPr/>
          <p:nvPr/>
        </p:nvSpPr>
        <p:spPr bwMode="auto">
          <a:xfrm>
            <a:off x="4600607" y="988793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18960" name="Блок-схема: узел 235418959"/>
          <p:cNvSpPr/>
          <p:nvPr/>
        </p:nvSpPr>
        <p:spPr bwMode="auto">
          <a:xfrm>
            <a:off x="4363839" y="3513869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79306" name="Блок-схема: узел 223279305"/>
          <p:cNvSpPr/>
          <p:nvPr/>
        </p:nvSpPr>
        <p:spPr bwMode="auto">
          <a:xfrm>
            <a:off x="4702658" y="3935421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61551" name="Блок-схема: узел 265061550"/>
          <p:cNvSpPr/>
          <p:nvPr/>
        </p:nvSpPr>
        <p:spPr bwMode="auto">
          <a:xfrm>
            <a:off x="4397859" y="420103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4530" name="Блок-схема: узел 41234529"/>
          <p:cNvSpPr/>
          <p:nvPr/>
        </p:nvSpPr>
        <p:spPr bwMode="auto">
          <a:xfrm>
            <a:off x="4431875" y="3709131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135079" name="Блок-схема: узел 1168135078"/>
          <p:cNvSpPr/>
          <p:nvPr/>
        </p:nvSpPr>
        <p:spPr bwMode="auto">
          <a:xfrm>
            <a:off x="4876830" y="3663411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243012" name="Блок-схема: узел 1576243011"/>
          <p:cNvSpPr/>
          <p:nvPr/>
        </p:nvSpPr>
        <p:spPr bwMode="auto">
          <a:xfrm>
            <a:off x="5543578" y="3754851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924854" name="Блок-схема: узел 1164924853"/>
          <p:cNvSpPr/>
          <p:nvPr/>
        </p:nvSpPr>
        <p:spPr bwMode="auto">
          <a:xfrm>
            <a:off x="6272323" y="4362546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41978" name="Блок-схема: узел 241441977"/>
          <p:cNvSpPr/>
          <p:nvPr/>
        </p:nvSpPr>
        <p:spPr bwMode="auto">
          <a:xfrm>
            <a:off x="6363762" y="4658250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073798" name="Блок-схема: узел 1051073797"/>
          <p:cNvSpPr/>
          <p:nvPr/>
        </p:nvSpPr>
        <p:spPr bwMode="auto">
          <a:xfrm>
            <a:off x="6101026" y="4658250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751256" name="Блок-схема: узел 1109751255"/>
          <p:cNvSpPr/>
          <p:nvPr/>
        </p:nvSpPr>
        <p:spPr bwMode="auto">
          <a:xfrm>
            <a:off x="5577596" y="4385406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895215" name="Блок-схема: узел 1429895214"/>
          <p:cNvSpPr/>
          <p:nvPr/>
        </p:nvSpPr>
        <p:spPr bwMode="auto">
          <a:xfrm>
            <a:off x="4668641" y="4065843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403080" name="Блок-схема: узел 812403079"/>
          <p:cNvSpPr/>
          <p:nvPr/>
        </p:nvSpPr>
        <p:spPr bwMode="auto">
          <a:xfrm>
            <a:off x="5962680" y="4566810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818584" name="Блок-схема: узел 980818583"/>
          <p:cNvSpPr/>
          <p:nvPr/>
        </p:nvSpPr>
        <p:spPr bwMode="auto">
          <a:xfrm>
            <a:off x="4876830" y="393542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225230" name="Блок-схема: узел 935225229"/>
          <p:cNvSpPr/>
          <p:nvPr/>
        </p:nvSpPr>
        <p:spPr bwMode="auto">
          <a:xfrm>
            <a:off x="7706177" y="391256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973173" name="Блок-схема: узел 1373973172"/>
          <p:cNvSpPr/>
          <p:nvPr/>
        </p:nvSpPr>
        <p:spPr bwMode="auto">
          <a:xfrm>
            <a:off x="7740195" y="370913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19134" name="Блок-схема: узел 392819133"/>
          <p:cNvSpPr/>
          <p:nvPr/>
        </p:nvSpPr>
        <p:spPr bwMode="auto">
          <a:xfrm>
            <a:off x="7808230" y="3958282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955064" name="Блок-схема: узел 1937955063"/>
          <p:cNvSpPr/>
          <p:nvPr/>
        </p:nvSpPr>
        <p:spPr bwMode="auto">
          <a:xfrm>
            <a:off x="5244224" y="2723806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116668" name="Блок-схема: узел 1831116667"/>
          <p:cNvSpPr/>
          <p:nvPr/>
        </p:nvSpPr>
        <p:spPr bwMode="auto">
          <a:xfrm>
            <a:off x="5176189" y="3013807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070230" name="Блок-схема: узел 1466070229"/>
          <p:cNvSpPr/>
          <p:nvPr/>
        </p:nvSpPr>
        <p:spPr bwMode="auto">
          <a:xfrm>
            <a:off x="6306340" y="4278339"/>
            <a:ext cx="68033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221571" name="Блок-схема: узел 1666221570"/>
          <p:cNvSpPr/>
          <p:nvPr/>
        </p:nvSpPr>
        <p:spPr bwMode="auto">
          <a:xfrm>
            <a:off x="6169060" y="4612530"/>
            <a:ext cx="68033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657603" name="Блок-схема: узел 1805657602"/>
          <p:cNvSpPr/>
          <p:nvPr/>
        </p:nvSpPr>
        <p:spPr bwMode="auto">
          <a:xfrm>
            <a:off x="5645630" y="3935421"/>
            <a:ext cx="68033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998476" name="Блок-схема: узел 2014998475"/>
          <p:cNvSpPr/>
          <p:nvPr/>
        </p:nvSpPr>
        <p:spPr bwMode="auto">
          <a:xfrm>
            <a:off x="6363762" y="4612530"/>
            <a:ext cx="68033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03" y="-530241"/>
            <a:ext cx="2956569" cy="2263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298" y="-1200159"/>
            <a:ext cx="4284655" cy="2564098"/>
          </a:xfrm>
          <a:prstGeom prst="rect">
            <a:avLst/>
          </a:prstGeom>
        </p:spPr>
      </p:pic>
      <p:sp>
        <p:nvSpPr>
          <p:cNvPr id="52" name="Блок-схема: узел 51"/>
          <p:cNvSpPr/>
          <p:nvPr/>
        </p:nvSpPr>
        <p:spPr bwMode="auto">
          <a:xfrm>
            <a:off x="2913263" y="3663411"/>
            <a:ext cx="68034" cy="45720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 bwMode="auto">
          <a:xfrm>
            <a:off x="1" y="1"/>
            <a:ext cx="12182821" cy="87455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041487" name="Прямоугольник 989041486"/>
          <p:cNvSpPr/>
          <p:nvPr/>
        </p:nvSpPr>
        <p:spPr bwMode="auto">
          <a:xfrm>
            <a:off x="1" y="5443564"/>
            <a:ext cx="12192000" cy="1403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40007784"/>
              </p:ext>
            </p:extLst>
          </p:nvPr>
        </p:nvGraphicFramePr>
        <p:xfrm>
          <a:off x="2016018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 bwMode="auto">
          <a:xfrm>
            <a:off x="767408" y="1639695"/>
            <a:ext cx="3935760" cy="22749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1 460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Нюрба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Малыкай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Хорула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Ханалас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Антоновка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Убаян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Хатын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сысы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Малджагар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Чукар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Чаппанда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839416" y="1916832"/>
            <a:ext cx="3336032" cy="288032"/>
          </a:xfrm>
          <a:prstGeom prst="bentConnector3">
            <a:avLst>
              <a:gd name="adj1" fmla="val 88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7392144" y="1018570"/>
            <a:ext cx="4583832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Усть-Алданский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Борогонцы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Мындаба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0800000" flipV="1">
            <a:off x="7032104" y="1268760"/>
            <a:ext cx="4824536" cy="288031"/>
          </a:xfrm>
          <a:prstGeom prst="bentConnector3">
            <a:avLst>
              <a:gd name="adj1" fmla="val 793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 bwMode="auto">
          <a:xfrm>
            <a:off x="7561211" y="2409316"/>
            <a:ext cx="4583832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Чурапчинский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682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Чурапча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Диринг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 bwMode="auto">
          <a:xfrm rot="10800000" flipV="1">
            <a:off x="8346066" y="2680104"/>
            <a:ext cx="3729831" cy="245106"/>
          </a:xfrm>
          <a:prstGeom prst="bentConnector3">
            <a:avLst>
              <a:gd name="adj1" fmla="val 94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7561211" y="3703755"/>
            <a:ext cx="4583832" cy="8592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«Мегино-Кангаласский улус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Нижний Бестях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Майя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Петровка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 bwMode="auto">
          <a:xfrm rot="10800000" flipV="1">
            <a:off x="8346065" y="3967854"/>
            <a:ext cx="3713365" cy="165505"/>
          </a:xfrm>
          <a:prstGeom prst="bentConnector3">
            <a:avLst>
              <a:gd name="adj1" fmla="val 93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 bwMode="auto">
          <a:xfrm rot="10800000">
            <a:off x="7392144" y="5605270"/>
            <a:ext cx="3928476" cy="144016"/>
          </a:xfrm>
          <a:prstGeom prst="bentConnector3">
            <a:avLst>
              <a:gd name="adj1" fmla="val 849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 bwMode="auto">
          <a:xfrm>
            <a:off x="6808796" y="5476652"/>
            <a:ext cx="4583832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Кобяйский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Сангар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Кобяй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1559702" y="5494925"/>
            <a:ext cx="4583832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«Горный улус»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Бердигестях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216919" y="4761327"/>
            <a:ext cx="3672408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Оймяконский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547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Усть-Нера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Томтор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Соединительная линия уступом 73"/>
          <p:cNvCxnSpPr/>
          <p:nvPr/>
        </p:nvCxnSpPr>
        <p:spPr bwMode="auto">
          <a:xfrm>
            <a:off x="278043" y="5038061"/>
            <a:ext cx="4089765" cy="288032"/>
          </a:xfrm>
          <a:prstGeom prst="bentConnector3">
            <a:avLst>
              <a:gd name="adj1" fmla="val 854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 bwMode="auto">
          <a:xfrm>
            <a:off x="1660775" y="5768116"/>
            <a:ext cx="4248472" cy="255184"/>
          </a:xfrm>
          <a:prstGeom prst="bentConnector3">
            <a:avLst>
              <a:gd name="adj1" fmla="val 53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1"/>
          <p:cNvSpPr>
            <a:spLocks noGrp="1"/>
          </p:cNvSpPr>
          <p:nvPr>
            <p:ph type="ctrTitle"/>
          </p:nvPr>
        </p:nvSpPr>
        <p:spPr bwMode="auto">
          <a:xfrm>
            <a:off x="184060" y="97711"/>
            <a:ext cx="3519534" cy="124305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l">
              <a:defRPr/>
            </a:pP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ОХВАТ ДЕТЕЙ ЗА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73748" y="2698739"/>
            <a:ext cx="1812540" cy="18088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660161" y="3255955"/>
            <a:ext cx="2930766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4 576 </a:t>
            </a:r>
            <a:r>
              <a:rPr lang="ru-RU" dirty="0" smtClean="0">
                <a:solidFill>
                  <a:schemeClr val="tx2"/>
                </a:solidFill>
              </a:rPr>
              <a:t>детей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612 </a:t>
            </a:r>
            <a:r>
              <a:rPr lang="ru-RU" dirty="0" smtClean="0">
                <a:solidFill>
                  <a:schemeClr val="tx2"/>
                </a:solidFill>
              </a:rPr>
              <a:t>педагогов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0" y="5488296"/>
            <a:ext cx="1377811" cy="918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78" y="-105525"/>
            <a:ext cx="4350253" cy="1957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73" y="2680103"/>
            <a:ext cx="2322959" cy="1742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44" y="3133858"/>
            <a:ext cx="3096316" cy="2322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86" y="632364"/>
            <a:ext cx="1608617" cy="21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 bwMode="auto">
          <a:xfrm>
            <a:off x="1" y="1"/>
            <a:ext cx="12182821" cy="87455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041487" name="Прямоугольник 989041486"/>
          <p:cNvSpPr/>
          <p:nvPr/>
        </p:nvSpPr>
        <p:spPr bwMode="auto">
          <a:xfrm>
            <a:off x="1" y="5443564"/>
            <a:ext cx="12192000" cy="1403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337184"/>
              </p:ext>
            </p:extLst>
          </p:nvPr>
        </p:nvGraphicFramePr>
        <p:xfrm>
          <a:off x="2016018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 bwMode="auto">
          <a:xfrm>
            <a:off x="1117267" y="1355448"/>
            <a:ext cx="3935760" cy="127214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Оленекский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эвенкийский национальный район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Оленек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Эйик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Жилинда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Харыялах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1213261" y="1609121"/>
            <a:ext cx="3336032" cy="288032"/>
          </a:xfrm>
          <a:prstGeom prst="bentConnector3">
            <a:avLst>
              <a:gd name="adj1" fmla="val 88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7392144" y="1018570"/>
            <a:ext cx="4583832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848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0800000" flipV="1">
            <a:off x="7032104" y="1268760"/>
            <a:ext cx="4824536" cy="288031"/>
          </a:xfrm>
          <a:prstGeom prst="bentConnector3">
            <a:avLst>
              <a:gd name="adj1" fmla="val 793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 bwMode="auto">
          <a:xfrm>
            <a:off x="7473842" y="2567611"/>
            <a:ext cx="4583832" cy="15670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«Вилюйский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661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Вилюйск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Балагаччы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Хампа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Кирово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Сатагай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Тасагар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 bwMode="auto">
          <a:xfrm rot="10800000" flipV="1">
            <a:off x="8325162" y="2832693"/>
            <a:ext cx="3582452" cy="229595"/>
          </a:xfrm>
          <a:prstGeom prst="bentConnector3">
            <a:avLst>
              <a:gd name="adj1" fmla="val 89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7473842" y="4686992"/>
            <a:ext cx="4583832" cy="20980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Верхневилюйский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Верхневилюйск</a:t>
            </a: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Балаганнах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Ботулу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Дюллюкю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Оросу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Тамалакан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Харбалах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Харыялах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Хомустах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 bwMode="auto">
          <a:xfrm rot="10800000" flipV="1">
            <a:off x="7680177" y="4993557"/>
            <a:ext cx="4245091" cy="461778"/>
          </a:xfrm>
          <a:prstGeom prst="bentConnector3">
            <a:avLst>
              <a:gd name="adj1" fmla="val 882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 bwMode="auto">
          <a:xfrm rot="10800000">
            <a:off x="868211" y="5635013"/>
            <a:ext cx="4498865" cy="332982"/>
          </a:xfrm>
          <a:prstGeom prst="bentConnector3">
            <a:avLst>
              <a:gd name="adj1" fmla="val 19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 bwMode="auto">
          <a:xfrm>
            <a:off x="783243" y="5348744"/>
            <a:ext cx="4583832" cy="139012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Сунтар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Бордон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Крестях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Мар-Кюель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Эльгяй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5219" y="4290769"/>
            <a:ext cx="4583832" cy="74122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Анабарский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-эвенкийский) улус (район)»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Саскылах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57025" y="2961549"/>
            <a:ext cx="3672408" cy="109517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«Жиганский национальный эвенкийский район»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Жиганск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Кыстатыам</a:t>
            </a:r>
          </a:p>
          <a:p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Баханай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Соединительная линия уступом 73"/>
          <p:cNvCxnSpPr/>
          <p:nvPr/>
        </p:nvCxnSpPr>
        <p:spPr bwMode="auto">
          <a:xfrm>
            <a:off x="252422" y="3220705"/>
            <a:ext cx="3481615" cy="288032"/>
          </a:xfrm>
          <a:prstGeom prst="bentConnector3">
            <a:avLst>
              <a:gd name="adj1" fmla="val 880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 bwMode="auto">
          <a:xfrm>
            <a:off x="184060" y="4594155"/>
            <a:ext cx="4001692" cy="437843"/>
          </a:xfrm>
          <a:prstGeom prst="bentConnector3">
            <a:avLst>
              <a:gd name="adj1" fmla="val 875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1"/>
          <p:cNvSpPr>
            <a:spLocks noGrp="1"/>
          </p:cNvSpPr>
          <p:nvPr>
            <p:ph type="ctrTitle"/>
          </p:nvPr>
        </p:nvSpPr>
        <p:spPr bwMode="auto">
          <a:xfrm>
            <a:off x="184060" y="97711"/>
            <a:ext cx="3519534" cy="124305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l">
              <a:defRPr/>
            </a:pP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ОХВАТ ДЕТЕЙ ЗА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73748" y="2698739"/>
            <a:ext cx="1812540" cy="18088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660161" y="3255955"/>
            <a:ext cx="2930766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4 526 </a:t>
            </a:r>
            <a:r>
              <a:rPr lang="ru-RU" dirty="0" smtClean="0">
                <a:solidFill>
                  <a:schemeClr val="tx2"/>
                </a:solidFill>
              </a:rPr>
              <a:t>детей</a:t>
            </a:r>
            <a:endParaRPr lang="ru-RU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</a:rPr>
              <a:t>506 </a:t>
            </a:r>
            <a:r>
              <a:rPr lang="ru-RU" dirty="0" smtClean="0">
                <a:solidFill>
                  <a:schemeClr val="tx2"/>
                </a:solidFill>
              </a:rPr>
              <a:t>педагогов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19" y="1928809"/>
            <a:ext cx="1863519" cy="1242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17" y="-213817"/>
            <a:ext cx="2513191" cy="188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60" y="4744377"/>
            <a:ext cx="3234780" cy="2426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61" y="2648921"/>
            <a:ext cx="2046241" cy="15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12192000" cy="1403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4836866"/>
            <a:ext cx="2736304" cy="20211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24" y="-819472"/>
            <a:ext cx="4104456" cy="28346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581128"/>
            <a:ext cx="3302417" cy="220486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3475"/>
              </p:ext>
            </p:extLst>
          </p:nvPr>
        </p:nvGraphicFramePr>
        <p:xfrm>
          <a:off x="3287806" y="476672"/>
          <a:ext cx="5616388" cy="5967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04">
                  <a:extLst>
                    <a:ext uri="{9D8B030D-6E8A-4147-A177-3AD203B41FA5}">
                      <a16:colId xmlns:a16="http://schemas.microsoft.com/office/drawing/2014/main" val="1821285088"/>
                    </a:ext>
                  </a:extLst>
                </a:gridCol>
                <a:gridCol w="1961208">
                  <a:extLst>
                    <a:ext uri="{9D8B030D-6E8A-4147-A177-3AD203B41FA5}">
                      <a16:colId xmlns:a16="http://schemas.microsoft.com/office/drawing/2014/main" val="329076822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82718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34228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9571204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93941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2401528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Улусы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онлайн-семинаров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проходивших курсы повышения квалификации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ЛОК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490158731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690910859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Анабарский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184428529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РССШОР в с. Бердигестях"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546556373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Верхневилюйский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855804986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045171289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4132939302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Вилюйский улус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176914247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693885196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"РСШОР по лыжному спорту"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4119649062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РССШОР в с Бердигестях"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44221049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"СШОР по боксу"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584209612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4140989058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Жиганский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234570543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257716098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759618552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Кобяйский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116188212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"РССШОР им А.И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Иванова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626097139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Горный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832581092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РССШОР в с Бердигестях"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545372027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РССШОР в с Борогонцы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005802076"/>
                  </a:ext>
                </a:extLst>
              </a:tr>
              <a:tr h="132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Мегино-Кангаласский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126318392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418445673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"РСШОР с Намцы им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Н.С. Тимофеева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765042383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 по футболу"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541630873"/>
                  </a:ext>
                </a:extLst>
              </a:tr>
              <a:tr h="95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853352520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Нюрбинский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923932361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193333574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"РССШОР им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А.И.Иванова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961885758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РССШОР в с Борогонцы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120380901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"РСШОР по лыжному спорту"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637014534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"СШОР по боксу"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193314926"/>
                  </a:ext>
                </a:extLst>
              </a:tr>
              <a:tr h="1155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 по футболу"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672192427"/>
                  </a:ext>
                </a:extLst>
              </a:tr>
              <a:tr h="96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451592240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Олекминский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980831179"/>
                  </a:ext>
                </a:extLst>
              </a:tr>
              <a:tr h="117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"РССШОР им А.И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Иванова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951830970"/>
                  </a:ext>
                </a:extLst>
              </a:tr>
              <a:tr h="121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Оленекский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023261599"/>
                  </a:ext>
                </a:extLst>
              </a:tr>
              <a:tr h="1277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"РССШОР им </a:t>
                      </a:r>
                      <a:r>
                        <a:rPr lang="ru-RU" sz="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А.И.Иванова</a:t>
                      </a:r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920534065"/>
                  </a:ext>
                </a:extLst>
              </a:tr>
              <a:tr h="1126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67313586"/>
                  </a:ext>
                </a:extLst>
              </a:tr>
              <a:tr h="103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Оймяконский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627055298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Сунтарский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429420193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"РССШОР им А.И</a:t>
                      </a:r>
                      <a:r>
                        <a:rPr lang="ru-RU" sz="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Иванова</a:t>
                      </a:r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644160042"/>
                  </a:ext>
                </a:extLst>
              </a:tr>
              <a:tr h="130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Усть-Алданский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626979071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РССШОР в с Борогонцы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429351343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ЧРССШИОР им Д.П</a:t>
                      </a:r>
                      <a:r>
                        <a:rPr lang="ru-RU" sz="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Коркина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463198129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"РСШОР по лыжному спорту"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617708565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643700781"/>
                  </a:ext>
                </a:extLst>
              </a:tr>
              <a:tr h="1110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Чурапчинский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640307147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РС (Я) "ЧРССШИОР им Д.П. Коркина"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207230621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РССШОР в с Борогонцы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1247251602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РС (Я) "РЦПСР"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23163162"/>
                  </a:ext>
                </a:extLst>
              </a:tr>
              <a:tr h="10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" marR="3093" marT="3093" marB="0"/>
                </a:tc>
                <a:extLst>
                  <a:ext uri="{0D108BD9-81ED-4DB2-BD59-A6C34878D82A}">
                    <a16:rowId xmlns:a16="http://schemas.microsoft.com/office/drawing/2014/main" val="3012929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4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1412777"/>
            <a:ext cx="12192000" cy="16561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 bwMode="auto">
          <a:xfrm>
            <a:off x="0" y="3068960"/>
            <a:ext cx="12192000" cy="1703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776" y="1155089"/>
            <a:ext cx="3824404" cy="221880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30545"/>
              </p:ext>
            </p:extLst>
          </p:nvPr>
        </p:nvGraphicFramePr>
        <p:xfrm>
          <a:off x="2495600" y="560928"/>
          <a:ext cx="9433048" cy="235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">
                  <a:extLst>
                    <a:ext uri="{9D8B030D-6E8A-4147-A177-3AD203B41FA5}">
                      <a16:colId xmlns:a16="http://schemas.microsoft.com/office/drawing/2014/main" val="30017928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275477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634452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6734118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80192803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97840107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52412687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95117044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58820212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6105335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45709872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18659712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3282424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30564156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23863701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63341552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244606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85303042"/>
                    </a:ext>
                  </a:extLst>
                </a:gridCol>
              </a:tblGrid>
              <a:tr h="100210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проведенной работы в рамках соглашений на 2021 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944698"/>
                  </a:ext>
                </a:extLst>
              </a:tr>
              <a:tr h="1011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Улус (район)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ТМ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соревнованиях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на  официальных соревнованиях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Сборный состав РФ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Сборный состав РС (Я)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3697882258"/>
                  </a:ext>
                </a:extLst>
              </a:tr>
              <a:tr h="92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ДВФО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России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Мира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3571"/>
                  </a:ext>
                </a:extLst>
              </a:tr>
              <a:tr h="92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02486"/>
                  </a:ext>
                </a:extLst>
              </a:tr>
              <a:tr h="354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Чурапчинский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5 спортсменов: Федоров Ян (пулевая стрельба), Федоров Вадим (шашки), Каратаев Денис (шашки),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Местникова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Амелия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(шашки), Федорова Марианна (шашки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- Слепцов Артем (вольная борьба)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59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4008052614"/>
                  </a:ext>
                </a:extLst>
              </a:tr>
              <a:tr h="177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Мегино-Кангаласский улус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4 спортсмена: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Стручкова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Алия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(бокс), Скрябин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Айал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(бокс), Алексеева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Амелия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(северное многоборье), Иванов Богдан (шашки)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49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2117661794"/>
                  </a:ext>
                </a:extLst>
              </a:tr>
              <a:tr h="177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Усть-Алданский улус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состав: Стручков Тимур (бокс)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33 спортсмена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4208970200"/>
                  </a:ext>
                </a:extLst>
              </a:tr>
              <a:tr h="354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Горный улус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5 спортсменов: Михайлов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Айсен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(шашки), Михайлов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Алгыс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(шашки), Ковров Кирсан (шашки), Захарова Кристина (шашки), Никанорова Юлия (шашки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- Гоголева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Наина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(пулевая стрельба)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26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2345100281"/>
                  </a:ext>
                </a:extLst>
              </a:tr>
              <a:tr h="177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Кобяйский улус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11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3659413237"/>
                  </a:ext>
                </a:extLst>
              </a:tr>
              <a:tr h="92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Нюрбинский район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состав: Иудина Полина (дзюдо)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17 спортсменов в основном составе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1453603968"/>
                  </a:ext>
                </a:extLst>
              </a:tr>
              <a:tr h="92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Жиганский район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1559454623"/>
                  </a:ext>
                </a:extLst>
              </a:tr>
              <a:tr h="92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Оленекский район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 спортсмен в основном составе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1836751518"/>
                  </a:ext>
                </a:extLst>
              </a:tr>
              <a:tr h="92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Оймяконский улус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состав: Софронов Георгий (северное многоборье)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 спортсмен в резервном составе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extLst>
                  <a:ext uri="{0D108BD9-81ED-4DB2-BD59-A6C34878D82A}">
                    <a16:rowId xmlns:a16="http://schemas.microsoft.com/office/drawing/2014/main" val="140290307"/>
                  </a:ext>
                </a:extLst>
              </a:tr>
              <a:tr h="92501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 - </a:t>
                      </a:r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</a:t>
                      </a:r>
                    </a:p>
                    <a:p>
                      <a:pPr algn="l" fontAlgn="b"/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- 2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 - 171, резервный состав - </a:t>
                      </a:r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  <a:p>
                      <a:pPr algn="l" fontAlgn="b"/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4" marR="3854" marT="3854" marB="0" anchor="b"/>
                </a:tc>
                <a:extLst>
                  <a:ext uri="{0D108BD9-81ED-4DB2-BD59-A6C34878D82A}">
                    <a16:rowId xmlns:a16="http://schemas.microsoft.com/office/drawing/2014/main" val="237772887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26297"/>
              </p:ext>
            </p:extLst>
          </p:nvPr>
        </p:nvGraphicFramePr>
        <p:xfrm>
          <a:off x="839416" y="3068960"/>
          <a:ext cx="8653288" cy="3434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96">
                  <a:extLst>
                    <a:ext uri="{9D8B030D-6E8A-4147-A177-3AD203B41FA5}">
                      <a16:colId xmlns:a16="http://schemas.microsoft.com/office/drawing/2014/main" val="116576767"/>
                    </a:ext>
                  </a:extLst>
                </a:gridCol>
                <a:gridCol w="846044">
                  <a:extLst>
                    <a:ext uri="{9D8B030D-6E8A-4147-A177-3AD203B41FA5}">
                      <a16:colId xmlns:a16="http://schemas.microsoft.com/office/drawing/2014/main" val="330947244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1479842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7441085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4656201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5287411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100303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63784542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4900444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20122495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2242408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8684235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6563771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843633096"/>
                    </a:ext>
                  </a:extLst>
                </a:gridCol>
              </a:tblGrid>
              <a:tr h="11552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проведенной работы в рамках соглашений на 2022 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65507"/>
                  </a:ext>
                </a:extLst>
              </a:tr>
              <a:tr h="2332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Улус (район)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ТМ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соревнованиях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на  официальных соревнованиях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Сборный состав РФ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Сборный состав РС (Я)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3830148652"/>
                  </a:ext>
                </a:extLst>
              </a:tr>
              <a:tr h="116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ДВФО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России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49738"/>
                  </a:ext>
                </a:extLst>
              </a:tr>
              <a:tr h="106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39990"/>
                  </a:ext>
                </a:extLst>
              </a:tr>
              <a:tr h="30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Чурапчинский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4 спортсмена: Федоров Ян (пулевая стрельба), Кардашеская Алина (шашки), Рожина Александра (шашки), Федорова Марианна (шашки)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60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41911678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Мегино-Кангаласский улус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357188" algn="l"/>
                        </a:tabLst>
                      </a:pP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2 спортсмена: Говоров Прокопий (шашки), Иванов Богдан (шашки)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55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7789783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Усть-Алданский улус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состав: Докторова Жанна (вольная борьба). Резервный состав: Ким Наталья (вольная борьба)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44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1464312202"/>
                  </a:ext>
                </a:extLst>
              </a:tr>
              <a:tr h="30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Горный улус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2 спортсмена: Данилова Марика (северное многоборье), Никанорова Юлия (шашки). Резервный состав: Гоголева Наина (пулевая стрельба)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14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1617674804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Кобяйский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16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3684182310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Нюрбинский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состав: Васильева Нарыйаана (бокс)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25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703495591"/>
                  </a:ext>
                </a:extLst>
              </a:tr>
              <a:tr h="106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Жиганский район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3 спортсмена в основном составе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3877260268"/>
                  </a:ext>
                </a:extLst>
              </a:tr>
              <a:tr h="106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Оленекский район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3 спортсмена в основном составе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567809373"/>
                  </a:ext>
                </a:extLst>
              </a:tr>
              <a:tr h="106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Оймяконский улус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состав: Софронов Георгий (северное многоборье)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 спортсмен в основном составе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895239695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Сунтарский улус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27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3269869466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Верхневилюйский улус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2 спортсмена: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Морфунова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Ванесса (северное многоборье), Кондратьева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Дайаана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(шашки)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12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2887674438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Вилюйский улус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основном составе 2 спортсмена: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Колтовской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Харысхан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Павлова Надежда (кикбоксинг)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23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701336407"/>
                  </a:ext>
                </a:extLst>
              </a:tr>
              <a:tr h="106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Анабарский улус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состав: Спиридонова Таина (северное многоборье)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 спортсмен в основном составе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1209475571"/>
                  </a:ext>
                </a:extLst>
              </a:tr>
              <a:tr h="20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Олекминский район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7 спортсменов из них: в основном составе -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</a:p>
                    <a:p>
                      <a:pPr algn="l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резервном составе - 1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extLst>
                  <a:ext uri="{0D108BD9-81ED-4DB2-BD59-A6C34878D82A}">
                    <a16:rowId xmlns:a16="http://schemas.microsoft.com/office/drawing/2014/main" val="3571653339"/>
                  </a:ext>
                </a:extLst>
              </a:tr>
              <a:tr h="10663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 - </a:t>
                      </a:r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</a:t>
                      </a:r>
                    </a:p>
                    <a:p>
                      <a:pPr algn="l" fontAlgn="b"/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- 3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состав - 242, резервный состав - </a:t>
                      </a:r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</a:t>
                      </a:r>
                    </a:p>
                    <a:p>
                      <a:pPr algn="l" fontAlgn="b"/>
                      <a:r>
                        <a:rPr lang="ru-RU" sz="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- 291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53372689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383522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912" y="3284984"/>
            <a:ext cx="5891948" cy="39264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29415"/>
              </p:ext>
            </p:extLst>
          </p:nvPr>
        </p:nvGraphicFramePr>
        <p:xfrm>
          <a:off x="2192747" y="1372197"/>
          <a:ext cx="7806507" cy="342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659">
                  <a:extLst>
                    <a:ext uri="{9D8B030D-6E8A-4147-A177-3AD203B41FA5}">
                      <a16:colId xmlns:a16="http://schemas.microsoft.com/office/drawing/2014/main" val="2319168207"/>
                    </a:ext>
                  </a:extLst>
                </a:gridCol>
                <a:gridCol w="3427436">
                  <a:extLst>
                    <a:ext uri="{9D8B030D-6E8A-4147-A177-3AD203B41FA5}">
                      <a16:colId xmlns:a16="http://schemas.microsoft.com/office/drawing/2014/main" val="674895503"/>
                    </a:ext>
                  </a:extLst>
                </a:gridCol>
                <a:gridCol w="613117">
                  <a:extLst>
                    <a:ext uri="{9D8B030D-6E8A-4147-A177-3AD203B41FA5}">
                      <a16:colId xmlns:a16="http://schemas.microsoft.com/office/drawing/2014/main" val="866051312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4207096027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1410556865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454808138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3460416506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4238713474"/>
                    </a:ext>
                  </a:extLst>
                </a:gridCol>
              </a:tblGrid>
              <a:tr h="8011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Улус (район)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детей, поступивших в СШОР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 улуса (района)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Профильных смен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 улуса (района)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6691817"/>
                  </a:ext>
                </a:extLst>
              </a:tr>
              <a:tr h="216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94221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Чурапчинский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(район)»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1108288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Усть-Алданский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улус (район)»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7633814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«Мегино-Кангаласский улус»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0746544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«Кобяйский улус (район)»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0363792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«Горный улус»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28761"/>
                  </a:ext>
                </a:extLst>
              </a:tr>
              <a:tr h="247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«Оймяконский улус (район)»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7714434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«Нюрбинский район»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519065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«Оленекский эвенкийский национальный район»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707322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«Жиганский национальный эвенкийский район»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5017751"/>
                  </a:ext>
                </a:extLst>
              </a:tr>
              <a:tr h="2160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8578500"/>
                  </a:ext>
                </a:extLst>
              </a:tr>
              <a:tr h="2160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7849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1" y="-31080"/>
            <a:ext cx="12192000" cy="140327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079501"/>
            <a:ext cx="3685498" cy="27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366328" name="Прямоугольник 768366327"/>
          <p:cNvSpPr/>
          <p:nvPr/>
        </p:nvSpPr>
        <p:spPr bwMode="auto">
          <a:xfrm>
            <a:off x="0" y="3814961"/>
            <a:ext cx="12192000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16750" name="Прямоугольник 367816749"/>
          <p:cNvSpPr/>
          <p:nvPr/>
        </p:nvSpPr>
        <p:spPr bwMode="auto">
          <a:xfrm>
            <a:off x="0" y="5373216"/>
            <a:ext cx="12202820" cy="14847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auto">
          <a:xfrm>
            <a:off x="3903035" y="2769829"/>
            <a:ext cx="4385929" cy="108012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677005, Республика Саха (Якутия),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Якутск, ул. Лермонтова д.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62/5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РС (Я) «Республиканский центр подготовки спортивного резерва»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(4112) 40-25-16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rcpsr402516@yandex.ru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2206</Words>
  <Application>Microsoft Office PowerPoint</Application>
  <DocSecurity>0</DocSecurity>
  <PresentationFormat>Широкоэкранный</PresentationFormat>
  <Paragraphs>1027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Выездные Образовательные экспедиции</vt:lpstr>
      <vt:lpstr>Региональный центр выявления и поддержки одаренных детей в Республике Саха (Якутия) Создан в соответствии с учетом перечня поручений Послания Президента Российской Федерации в целях достижения результатов, предусмотренных Стратегией научно-технологического развития Российской Федерации, Концепцией подготовки спортивного резерва в Российской Федерации до 2025 года и Стратегией государственной культурной политики на период до 2030 года. Создан с учетом опыта образовательного фонда «Талант и успех»</vt:lpstr>
      <vt:lpstr>Презентация PowerPoint</vt:lpstr>
      <vt:lpstr>ИТОГОВЫЙ ОХВАТ ДЕТЕЙ ЗА 2021 ГОД</vt:lpstr>
      <vt:lpstr>ИТОГОВЫЙ ОХВАТ ДЕТЕЙ ЗА 2022 ГОД</vt:lpstr>
      <vt:lpstr>Презентация PowerPoint</vt:lpstr>
      <vt:lpstr>Презентация PowerPoint</vt:lpstr>
      <vt:lpstr>Презентация PowerPoint</vt:lpstr>
      <vt:lpstr>Наши контакты:  677005, Республика Саха (Якутия), г. Якутск, ул. Лермонтова д. 62/5 ГБУ РС (Я) «Республиканский центр подготовки спортивного резерва» тел.: 8 (4112) 40-25-16 e-mail: rcpsr402516@yandex.ru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Выездные Образовательные экспедиции</dc:title>
  <dc:subject/>
  <dc:creator/>
  <cp:keywords/>
  <dc:description/>
  <cp:lastModifiedBy>Med</cp:lastModifiedBy>
  <cp:revision>48</cp:revision>
  <cp:lastPrinted>2022-12-21T00:05:37Z</cp:lastPrinted>
  <dcterms:created xsi:type="dcterms:W3CDTF">2012-12-03T06:56:55Z</dcterms:created>
  <dcterms:modified xsi:type="dcterms:W3CDTF">2022-12-21T11:13:02Z</dcterms:modified>
  <cp:category/>
  <dc:identifier/>
  <cp:contentStatus/>
  <dc:language/>
  <cp:version/>
</cp:coreProperties>
</file>