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4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5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5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45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02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4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8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95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2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4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5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ABB2-4165-4D23-B9F1-38A440D2D9B8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8BAE-F0AC-415F-8F5F-C49EB71F3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7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построения годичного цикла подготовки</a:t>
            </a:r>
            <a:br>
              <a:rPr kumimoji="0" lang="ru-RU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этапа спортивного совершенствования и высшего спортивного мастерства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на примере подготовки лыжников-гонщиков)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659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228600"/>
            <a:ext cx="71621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построения годичного цикла и задачи подготовки лыжников-гонщиков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этапа спортивного совершенствования и высшего спортивного мастерства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929110"/>
              </p:ext>
            </p:extLst>
          </p:nvPr>
        </p:nvGraphicFramePr>
        <p:xfrm>
          <a:off x="395536" y="1052736"/>
          <a:ext cx="8496943" cy="6072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2952328"/>
                <a:gridCol w="4608511"/>
              </a:tblGrid>
              <a:tr h="595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Недели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годичного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цикла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Мезоциклы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Микроциклы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Втягивающий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Май - июнь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Втягивающий – аэробная направленность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Втягивающий – аэробные возможности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Нагрузочный – аэробная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направленность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восстановительный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rowSpan="1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1-ый обще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подготовительный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Июнь-июль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2-ой обще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подготовительный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Июль - август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1-ый специально подготовительный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август- сентябрь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2-ой специально подготовительный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Сентябрь-октябрь</a:t>
                      </a:r>
                      <a:endParaRPr lang="ru-RU" sz="1400" dirty="0">
                        <a:effectLst/>
                      </a:endParaRPr>
                    </a:p>
                  </a:txBody>
                  <a:tcPr marL="35139" marR="35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нагрузочный </a:t>
                      </a:r>
                      <a:r>
                        <a:rPr lang="ru-RU" sz="1400" dirty="0" smtClean="0">
                          <a:effectLst/>
                        </a:rPr>
                        <a:t> - аэробная, 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нагрузочный или </a:t>
                      </a:r>
                      <a:r>
                        <a:rPr lang="ru-RU" sz="1400" dirty="0" smtClean="0">
                          <a:effectLst/>
                        </a:rPr>
                        <a:t>ударный – то же большой объем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нагрузочный </a:t>
                      </a:r>
                      <a:r>
                        <a:rPr lang="ru-RU" sz="1400" dirty="0" smtClean="0">
                          <a:effectLst/>
                        </a:rPr>
                        <a:t> - то же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Восстановительный -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втягивающий </a:t>
                      </a:r>
                      <a:r>
                        <a:rPr lang="ru-RU" sz="1400" dirty="0" smtClean="0">
                          <a:effectLst/>
                        </a:rPr>
                        <a:t>-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нагрузочный </a:t>
                      </a:r>
                      <a:r>
                        <a:rPr lang="ru-RU" sz="1400" dirty="0" smtClean="0">
                          <a:effectLst/>
                        </a:rPr>
                        <a:t> - </a:t>
                      </a:r>
                      <a:r>
                        <a:rPr lang="ru-RU" sz="1400" dirty="0" smtClean="0">
                          <a:effectLst/>
                        </a:rPr>
                        <a:t>аэробные возможности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Ударный - </a:t>
                      </a:r>
                      <a:r>
                        <a:rPr lang="ru-RU" sz="1400" dirty="0" smtClean="0">
                          <a:effectLst/>
                        </a:rPr>
                        <a:t>аэробная, 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Восстановительный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нагрузочный </a:t>
                      </a:r>
                      <a:r>
                        <a:rPr lang="ru-RU" sz="1400" dirty="0" smtClean="0">
                          <a:effectLst/>
                        </a:rPr>
                        <a:t>- </a:t>
                      </a:r>
                      <a:r>
                        <a:rPr lang="ru-RU" sz="1400" dirty="0" smtClean="0">
                          <a:effectLst/>
                        </a:rPr>
                        <a:t>аэробная, 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Нагрузочный</a:t>
                      </a:r>
                      <a:r>
                        <a:rPr lang="ru-RU" sz="1400" dirty="0" smtClean="0">
                          <a:effectLst/>
                        </a:rPr>
                        <a:t> - </a:t>
                      </a:r>
                      <a:r>
                        <a:rPr lang="ru-RU" sz="1400" dirty="0" err="1" smtClean="0">
                          <a:effectLst/>
                        </a:rPr>
                        <a:t>эробная</a:t>
                      </a:r>
                      <a:r>
                        <a:rPr lang="ru-RU" sz="1400" dirty="0" smtClean="0">
                          <a:effectLst/>
                        </a:rPr>
                        <a:t>, 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Ударный - </a:t>
                      </a:r>
                      <a:r>
                        <a:rPr lang="ru-RU" sz="1400" dirty="0" smtClean="0">
                          <a:effectLst/>
                        </a:rPr>
                        <a:t>аэробная, 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Восстановительный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нагрузочный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Ударный - </a:t>
                      </a:r>
                      <a:r>
                        <a:rPr lang="ru-RU" sz="1400" dirty="0" smtClean="0">
                          <a:effectLst/>
                        </a:rPr>
                        <a:t>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нагрузочный </a:t>
                      </a:r>
                      <a:r>
                        <a:rPr lang="ru-RU" sz="1400" dirty="0" smtClean="0">
                          <a:effectLst/>
                        </a:rPr>
                        <a:t>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218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нагрузочный </a:t>
                      </a:r>
                      <a:r>
                        <a:rPr lang="ru-RU" sz="1400" dirty="0" smtClean="0">
                          <a:effectLst/>
                        </a:rPr>
                        <a:t>аэробно-анаэробная + силовые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  <a:tr h="7324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Восстановительный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39" marR="351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2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822869"/>
              </p:ext>
            </p:extLst>
          </p:nvPr>
        </p:nvGraphicFramePr>
        <p:xfrm>
          <a:off x="1403648" y="908717"/>
          <a:ext cx="6480719" cy="5258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357"/>
                <a:gridCol w="2730032"/>
                <a:gridCol w="2955330"/>
              </a:tblGrid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3-ий специально- подготовительный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Октябрь - ноябрь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втягивающий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нагрузочный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нагрузочный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нагрузочный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Ударный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нагрузочный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541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Предсоревновательный, ориентировочно ноябрь-декабрь, продолжительность  зависит от календаря соревнований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Контрольно-подготовительный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поддерживающий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278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Восстановительный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541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предсоревновательный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18943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1-ый соревновательный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Декабрь-январь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Соревновательного и нагрузочного типа микроциклы чередуются с предсоревновательными и  восстановительными в зависимости от календаря соревнований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49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070959"/>
              </p:ext>
            </p:extLst>
          </p:nvPr>
        </p:nvGraphicFramePr>
        <p:xfrm>
          <a:off x="1475656" y="1556795"/>
          <a:ext cx="6264695" cy="3554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845"/>
                <a:gridCol w="2639031"/>
                <a:gridCol w="2856819"/>
              </a:tblGrid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2-ой соревновательный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Январь-февраль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Предсоревновательный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Соревновательный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Поддерживающий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Нагрузочный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Предсоревновательный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3-ий соревновательный (на 4-5 годах тренировочного этапа)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март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Соревновательные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Восстан</a:t>
                      </a:r>
                      <a:r>
                        <a:rPr lang="ru-RU" sz="1600" dirty="0">
                          <a:effectLst/>
                        </a:rPr>
                        <a:t>/Поддерживающий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Предсоревновательный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1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Соревновательный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Восстановительный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Апрель- май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восстановительный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62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341438"/>
            <a:ext cx="8064500" cy="4392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662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869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Модель заключительного этапа предсоревновательной подготовки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981075"/>
            <a:ext cx="8064500" cy="5543550"/>
          </a:xfrm>
          <a:noFill/>
        </p:spPr>
      </p:pic>
    </p:spTree>
    <p:extLst>
      <p:ext uri="{BB962C8B-B14F-4D97-AF65-F5344CB8AC3E}">
        <p14:creationId xmlns:p14="http://schemas.microsoft.com/office/powerpoint/2010/main" val="295423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77813"/>
            <a:ext cx="8578850" cy="55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заключительного этапа подготовки перед главным соревнованием (общая продолжительность - 49-56 дней)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981075"/>
          <a:ext cx="8891588" cy="5276854"/>
        </p:xfrm>
        <a:graphic>
          <a:graphicData uri="http://schemas.openxmlformats.org/drawingml/2006/table">
            <a:tbl>
              <a:tblPr/>
              <a:tblGrid>
                <a:gridCol w="84138"/>
                <a:gridCol w="831850"/>
                <a:gridCol w="2041525"/>
                <a:gridCol w="5934075"/>
              </a:tblGrid>
              <a:tr h="576263">
                <a:tc>
                  <a:txBody>
                    <a:bodyPr/>
                    <a:lstStyle/>
                    <a:p>
                      <a:pPr marL="30163" marR="0" lvl="0" indent="14288" algn="l" defTabSz="914400" rtl="0" eaLnBrk="1" fontAlgn="base" latinLnBrk="0" hangingPunct="1">
                        <a:lnSpc>
                          <a:spcPts val="8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Мезоцикл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микроцикла, длительность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509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Накопительный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Восстановительный,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3—5 дней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Различные тренировочные и восстановительные средства могут использоваться для обеспечения психологического и физического восстановления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Нагрузочный,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5—7 дней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Увеличенный объем — уменьшенная интенсивность; программа подготовки должным образом усилена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Нагрузочный,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5—7 дней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Продолжение и завершение аэробной и силовой программы; дальнейшее увеличение объема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Трансформирующий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Нагрузочный,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5—7 дней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Начальный микроцикл трансформирующего мезоцикла; высокий вклад специфических по виду спорта интенсифицированных тренировочных нагрузок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Нагрузочный или ударный, 5—7 дней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Пик специфических по виду спорта интенсифицированных тренировочных нагрузок; продолжительность микроцикла должна быть четко определена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Предсоревновате льный, 2—4 дня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Сокращение уровня нагрузки; использование специфических по виду спорта имитационных заданий, активного восстановления и настройки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endParaRPr kumimoji="0" lang="ru-RU" sz="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  <a:endParaRPr kumimoji="0" lang="ru-RU" sz="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500" marR="275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79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188" y="333375"/>
          <a:ext cx="7993062" cy="5629276"/>
        </p:xfrm>
        <a:graphic>
          <a:graphicData uri="http://schemas.openxmlformats.org/drawingml/2006/table">
            <a:tbl>
              <a:tblPr/>
              <a:tblGrid>
                <a:gridCol w="647700"/>
                <a:gridCol w="982662"/>
                <a:gridCol w="1754188"/>
                <a:gridCol w="4608512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Соревновательный, 2—4 дня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контрольном прохождении или тестирующей процедуре; окончательное утверждение технико-тактической модели прохождения соревновательной дистанции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Реализационный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Восстановительный, 2-4 дня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Этот микроцикл рекомендуется применять, если соревнование вызвало эмоциональное напряжение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154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Нагрузочный,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5—7 дней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65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высокоспециализированная программа, которая включает различные специфические по виду спорта имитирующие действия и полное восстановление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54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Предсоревновательный,</a:t>
                      </a:r>
                    </a:p>
                    <a:p>
                      <a:pPr marL="0" marR="0" lvl="0" indent="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5-7 дней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высокоспециализированных имитационных упражнений- упражнении и задании; достижение 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B7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товности  к соревнованиям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B7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503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459</Words>
  <Application>Microsoft Office PowerPoint</Application>
  <PresentationFormat>Экран (4:3)</PresentationFormat>
  <Paragraphs>179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Модель построения годичного цикла подготовки этапа спортивного совершенствования и высшего спортивного мастерства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заключительного этапа предсоревновательной подготовки </vt:lpstr>
      <vt:lpstr>Содержание заключительного этапа подготовки перед главным соревнованием (общая продолжительность - 49-56 дней)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Филатова Нина Петровна</dc:creator>
  <cp:lastModifiedBy>Филатова Нина Петровна</cp:lastModifiedBy>
  <cp:revision>4</cp:revision>
  <dcterms:created xsi:type="dcterms:W3CDTF">2022-05-25T03:46:31Z</dcterms:created>
  <dcterms:modified xsi:type="dcterms:W3CDTF">2022-05-25T04:10:58Z</dcterms:modified>
</cp:coreProperties>
</file>