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3" r:id="rId4"/>
    <p:sldId id="260" r:id="rId5"/>
    <p:sldId id="262" r:id="rId6"/>
    <p:sldId id="265" r:id="rId7"/>
    <p:sldId id="285" r:id="rId8"/>
    <p:sldId id="263" r:id="rId9"/>
    <p:sldId id="264" r:id="rId10"/>
    <p:sldId id="282" r:id="rId11"/>
    <p:sldId id="286" r:id="rId12"/>
    <p:sldId id="287" r:id="rId13"/>
    <p:sldId id="284" r:id="rId14"/>
    <p:sldId id="261" r:id="rId15"/>
    <p:sldId id="271" r:id="rId16"/>
    <p:sldId id="258" r:id="rId17"/>
    <p:sldId id="268" r:id="rId18"/>
    <p:sldId id="269" r:id="rId19"/>
    <p:sldId id="270" r:id="rId20"/>
    <p:sldId id="288" r:id="rId21"/>
    <p:sldId id="289" r:id="rId22"/>
    <p:sldId id="290" r:id="rId23"/>
    <p:sldId id="291" r:id="rId24"/>
    <p:sldId id="292" r:id="rId25"/>
    <p:sldId id="259" r:id="rId26"/>
    <p:sldId id="281" r:id="rId27"/>
    <p:sldId id="280" r:id="rId28"/>
    <p:sldId id="273" r:id="rId29"/>
    <p:sldId id="274" r:id="rId30"/>
    <p:sldId id="275" r:id="rId31"/>
    <p:sldId id="276" r:id="rId32"/>
    <p:sldId id="277" r:id="rId33"/>
    <p:sldId id="278" r:id="rId34"/>
    <p:sldId id="27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514-2D0F-4040-87BC-633BB2E77D75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EA80-2D90-4C88-9545-F3F229CA2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3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514-2D0F-4040-87BC-633BB2E77D75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EA80-2D90-4C88-9545-F3F229CA2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3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514-2D0F-4040-87BC-633BB2E77D75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EA80-2D90-4C88-9545-F3F229CA2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8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06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46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2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96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31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6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514-2D0F-4040-87BC-633BB2E77D75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EA80-2D90-4C88-9545-F3F229CA2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27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66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47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8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514-2D0F-4040-87BC-633BB2E77D75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EA80-2D90-4C88-9545-F3F229CA2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7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514-2D0F-4040-87BC-633BB2E77D75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EA80-2D90-4C88-9545-F3F229CA2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8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514-2D0F-4040-87BC-633BB2E77D75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EA80-2D90-4C88-9545-F3F229CA2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0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514-2D0F-4040-87BC-633BB2E77D75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EA80-2D90-4C88-9545-F3F229CA2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98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514-2D0F-4040-87BC-633BB2E77D75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EA80-2D90-4C88-9545-F3F229CA2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1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514-2D0F-4040-87BC-633BB2E77D75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EA80-2D90-4C88-9545-F3F229CA2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1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514-2D0F-4040-87BC-633BB2E77D75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EA80-2D90-4C88-9545-F3F229CA2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6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E514-2D0F-4040-87BC-633BB2E77D75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9EA80-2D90-4C88-9545-F3F229CA2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9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9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Адаптация мышечной системы к физическим нагрузкам и срочный эффект на отдельные нагрузки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разной направленности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903649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3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3321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саркомера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691276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81052" y="908720"/>
            <a:ext cx="2952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продольном срезе мышцы при большом увеличении в пределах каждого </a:t>
            </a:r>
            <a:r>
              <a:rPr lang="ru-RU" sz="2000" dirty="0" err="1"/>
              <a:t>саркомера</a:t>
            </a:r>
            <a:r>
              <a:rPr lang="ru-RU" sz="2000" dirty="0"/>
              <a:t> видны чередующиеся светлые и темные полосы.</a:t>
            </a:r>
          </a:p>
          <a:p>
            <a:r>
              <a:rPr lang="ru-RU" sz="2000" b="1" dirty="0"/>
              <a:t>А-диск</a:t>
            </a:r>
            <a:r>
              <a:rPr lang="ru-RU" sz="2000" dirty="0"/>
              <a:t>: темные полосы волокна;</a:t>
            </a:r>
          </a:p>
          <a:p>
            <a:r>
              <a:rPr lang="ru-RU" sz="2000" b="1" dirty="0"/>
              <a:t>I-диск</a:t>
            </a:r>
            <a:r>
              <a:rPr lang="ru-RU" sz="2000" dirty="0"/>
              <a:t>: светлые полосы волокна;</a:t>
            </a:r>
          </a:p>
          <a:p>
            <a:r>
              <a:rPr lang="ru-RU" sz="2000" b="1" dirty="0"/>
              <a:t>Z-линия, или Z-диск</a:t>
            </a:r>
            <a:r>
              <a:rPr lang="ru-RU" sz="2000" dirty="0"/>
              <a:t>: линия в центре I-диска, отделяющая один </a:t>
            </a:r>
            <a:r>
              <a:rPr lang="ru-RU" sz="2000" dirty="0" err="1"/>
              <a:t>саркомер</a:t>
            </a:r>
            <a:r>
              <a:rPr lang="ru-RU" sz="2000" dirty="0"/>
              <a:t> от другого. </a:t>
            </a:r>
          </a:p>
          <a:p>
            <a:r>
              <a:rPr lang="ru-RU" sz="2000" dirty="0"/>
              <a:t>На участке А-диска перекрываются тонкие и толстые </a:t>
            </a:r>
            <a:r>
              <a:rPr lang="ru-RU" sz="2000" dirty="0" err="1"/>
              <a:t>филаменты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27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52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Гипертрофия мышечного волокна. За счет чего происходит?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361459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миозиновые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добавляются на периферии каждой миофибриллы, создавая тем самым более крупные миофибриллы без изменения плотности упаковки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пространства между поперечными мостиками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MacDougall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1986b).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миофибрилл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Увеличение числа миофибрилл является следствием их продольного «расщепления».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расщепление может быть механическим на уровне А- и I дисков. Когда миофибрилла достигает критического размера и способна генерировать большую силу, мощные силовые напряжения мышцы, как полагают, могут привести к разрыву соединительной ткани в Z-дисках, который передается вдоль миофибриллы и приводит к появлению двух или более «дочерних» миофибрилл такой же длины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Goldspink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1992) (рис. 13.1).</a:t>
            </a:r>
          </a:p>
        </p:txBody>
      </p:sp>
    </p:spTree>
    <p:extLst>
      <p:ext uri="{BB962C8B-B14F-4D97-AF65-F5344CB8AC3E}">
        <p14:creationId xmlns:p14="http://schemas.microsoft.com/office/powerpoint/2010/main" val="4218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024062" y="2122011"/>
          <a:ext cx="5095876" cy="3482340"/>
        </p:xfrm>
        <a:graphic>
          <a:graphicData uri="http://schemas.openxmlformats.org/drawingml/2006/table">
            <a:tbl>
              <a:tblPr/>
              <a:tblGrid>
                <a:gridCol w="1342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59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27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27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19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Виды мышечных волокон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Мужчины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Женшины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неспортсмены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спортсмены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неспортсменки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спортсменки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Среднее число капилляров вокруг одного волокна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4,2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5,9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4,6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5,1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II-</a:t>
                      </a:r>
                      <a:r>
                        <a:rPr lang="ru-RU">
                          <a:effectLst/>
                        </a:rPr>
                        <a:t>А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4,0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5,2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3,7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4,8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II-</a:t>
                      </a:r>
                      <a:r>
                        <a:rPr lang="ru-RU">
                          <a:effectLst/>
                        </a:rPr>
                        <a:t>В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3,2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4,3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2,9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3,6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Средняя площадь поперечного сечения волокна (мкм2), приходящаяся на один капилляр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1014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997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1034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901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II-</a:t>
                      </a:r>
                      <a:r>
                        <a:rPr lang="ru-RU">
                          <a:effectLst/>
                        </a:rPr>
                        <a:t>А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1335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1213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1062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871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II-</a:t>
                      </a:r>
                      <a:r>
                        <a:rPr lang="ru-RU">
                          <a:effectLst/>
                        </a:rPr>
                        <a:t>В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1338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1235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878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840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-274095"/>
            <a:ext cx="801597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Капилляризация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трех видов мышечных волокон 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латеральной головке четырехглавой мышцы бедра у мужчин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женщин - бегунов на средние и длинные дистанции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неспортсменов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Средние показатели морфометрии митохондрий в скелетных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ышцах мальчика и мужчины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(по данным электронной микроскопии, Болдырев, Корниенко, 1977)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034142"/>
              </p:ext>
            </p:extLst>
          </p:nvPr>
        </p:nvGraphicFramePr>
        <p:xfrm>
          <a:off x="1043608" y="1600200"/>
          <a:ext cx="7200799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01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41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Мальчик 11 лет</a:t>
                      </a:r>
                      <a:endParaRPr lang="ru-RU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Мужчина</a:t>
                      </a:r>
                      <a:endParaRPr lang="ru-RU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Разница</a:t>
                      </a:r>
                      <a:endParaRPr lang="ru-RU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Диаметр митохондрии, микрон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Толщина миофибрилл, микрон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площади сечения митохондрий к площади сегмента миофибрилл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0,034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суммарной площади митохондрий к суммарной площади миофибрилл в поле зрения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0,153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0,097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суммарной площади миофибрилл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 площади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межмиофибриллярного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пространства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2,29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+ 23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2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Типы мышечных волокон и физическая нагрузка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1" descr="http://c2n.me/3epjV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00808"/>
            <a:ext cx="784887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1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864096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3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0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7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Адаптация сердечно-сосудистой системы юных спортсменов к физическим нагрузкам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0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552728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6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5325"/>
            <a:ext cx="8136904" cy="504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780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56084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18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24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765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Суперкомпенсация и адаптация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3534"/>
            <a:ext cx="7920880" cy="4695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5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Многолетняя физическая подготовка футболистов. Возрастная динамика развития физических способностей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831745"/>
              </p:ext>
            </p:extLst>
          </p:nvPr>
        </p:nvGraphicFramePr>
        <p:xfrm>
          <a:off x="364703" y="2060848"/>
          <a:ext cx="8291265" cy="258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>
                  <a:extLst>
                    <a:ext uri="{9D8B030D-6E8A-4147-A177-3AD203B41FA5}">
                      <a16:colId xmlns="" xmlns:a16="http://schemas.microsoft.com/office/drawing/2014/main" val="859292596"/>
                    </a:ext>
                  </a:extLst>
                </a:gridCol>
                <a:gridCol w="2763755">
                  <a:extLst>
                    <a:ext uri="{9D8B030D-6E8A-4147-A177-3AD203B41FA5}">
                      <a16:colId xmlns="" xmlns:a16="http://schemas.microsoft.com/office/drawing/2014/main" val="452716708"/>
                    </a:ext>
                  </a:extLst>
                </a:gridCol>
                <a:gridCol w="2763755">
                  <a:extLst>
                    <a:ext uri="{9D8B030D-6E8A-4147-A177-3AD203B41FA5}">
                      <a16:colId xmlns="" xmlns:a16="http://schemas.microsoft.com/office/drawing/2014/main" val="225997853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Физические </a:t>
                      </a:r>
                      <a:r>
                        <a:rPr lang="ru-RU" dirty="0" smtClean="0"/>
                        <a:t>способности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</a:t>
                      </a:r>
                      <a:r>
                        <a:rPr lang="ru-RU" dirty="0" err="1" smtClean="0"/>
                        <a:t>препубертатный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Пубертатный период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785915"/>
                  </a:ext>
                </a:extLst>
              </a:tr>
              <a:tr h="362743">
                <a:tc>
                  <a:txBody>
                    <a:bodyPr/>
                    <a:lstStyle/>
                    <a:p>
                      <a:r>
                        <a:rPr lang="ru-RU" dirty="0" smtClean="0"/>
                        <a:t>Координационные </a:t>
                      </a:r>
                    </a:p>
                    <a:p>
                      <a:r>
                        <a:rPr lang="ru-RU" dirty="0" smtClean="0"/>
                        <a:t>Способности, ловкость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9-12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13-14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7927715"/>
                  </a:ext>
                </a:extLst>
              </a:tr>
              <a:tr h="210161"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Скоростные</a:t>
                      </a:r>
                      <a:r>
                        <a:rPr lang="ru-RU" baseline="0" dirty="0" smtClean="0"/>
                        <a:t> способности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12-13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4555071"/>
                  </a:ext>
                </a:extLst>
              </a:tr>
              <a:tr h="362743"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Скоростно-силовые способности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12-15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044914"/>
                  </a:ext>
                </a:extLst>
              </a:tr>
              <a:tr h="210161">
                <a:tc>
                  <a:txBody>
                    <a:bodyPr/>
                    <a:lstStyle/>
                    <a:p>
                      <a:r>
                        <a:rPr lang="ru-RU" dirty="0" smtClean="0"/>
                        <a:t>Выносливость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14-16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7837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НОРМИРОВАНИЕ ФИЗИЧЕСКОЙ НАГРУЗКИ В ТРЕНИРОВОЧНЫХ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ЗАДАНИЯХ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показатели ЧСС в заданиях игровой направленности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431022"/>
              </p:ext>
            </p:extLst>
          </p:nvPr>
        </p:nvGraphicFramePr>
        <p:xfrm>
          <a:off x="323529" y="1412769"/>
          <a:ext cx="8363270" cy="482454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="" xmlns:a16="http://schemas.microsoft.com/office/drawing/2014/main" val="207642362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385913725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3418742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63995182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119255656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77619689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3564007732"/>
                    </a:ext>
                  </a:extLst>
                </a:gridCol>
                <a:gridCol w="1162471">
                  <a:extLst>
                    <a:ext uri="{9D8B030D-6E8A-4147-A177-3AD203B41FA5}">
                      <a16:colId xmlns="" xmlns:a16="http://schemas.microsoft.com/office/drawing/2014/main" val="3788541000"/>
                    </a:ext>
                  </a:extLst>
                </a:gridCol>
              </a:tblGrid>
              <a:tr h="7567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задания, время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Исходные показатели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 после 1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 после 2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3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4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5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6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1902478"/>
                  </a:ext>
                </a:extLst>
              </a:tr>
              <a:tr h="581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107±2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155±3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156±2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161±5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49184082"/>
                  </a:ext>
                </a:extLst>
              </a:tr>
              <a:tr h="581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173±4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180±3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185±2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189±5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191±6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192±5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45648373"/>
                  </a:ext>
                </a:extLst>
              </a:tr>
              <a:tr h="581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162±3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163±5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165±5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170±4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70585479"/>
                  </a:ext>
                </a:extLst>
              </a:tr>
              <a:tr h="581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109±2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181±4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184±3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187±4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192±3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194±3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195±6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5390965"/>
                  </a:ext>
                </a:extLst>
              </a:tr>
              <a:tr h="581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164±2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171±5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184±3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19587878"/>
                  </a:ext>
                </a:extLst>
              </a:tr>
              <a:tr h="581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108±2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180±3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185±4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188±3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190±5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193±4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01287283"/>
                  </a:ext>
                </a:extLst>
              </a:tr>
              <a:tr h="5811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172±5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170±3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5598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8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показатели ЧСС в заданиях скоростного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761262"/>
              </p:ext>
            </p:extLst>
          </p:nvPr>
        </p:nvGraphicFramePr>
        <p:xfrm>
          <a:off x="457198" y="1412769"/>
          <a:ext cx="8229604" cy="495553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46450">
                  <a:extLst>
                    <a:ext uri="{9D8B030D-6E8A-4147-A177-3AD203B41FA5}">
                      <a16:colId xmlns="" xmlns:a16="http://schemas.microsoft.com/office/drawing/2014/main" val="271055726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398448562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59904123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628344728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403189935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732164198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1521461391"/>
                    </a:ext>
                  </a:extLst>
                </a:gridCol>
                <a:gridCol w="1162474">
                  <a:extLst>
                    <a:ext uri="{9D8B030D-6E8A-4147-A177-3AD203B41FA5}">
                      <a16:colId xmlns="" xmlns:a16="http://schemas.microsoft.com/office/drawing/2014/main" val="1924655038"/>
                    </a:ext>
                  </a:extLst>
                </a:gridCol>
              </a:tblGrid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задания, время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Исходные показатели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 после 1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 после 2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3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4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5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6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4797837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159±5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83131345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112±4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158±2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166±2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61518963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114±2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163±2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167±3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171±4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177±4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179±5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182±5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025740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112±2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166±5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60110629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164±2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171±4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178±3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181±3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768342329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113±2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175±3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177±4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181±4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184±6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7438562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163±5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166±4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167±5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744952795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168±3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180±5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180±6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182±4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186±3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805696931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112±2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176±4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180±4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181±2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182±4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184±4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186±5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1423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5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08012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показатели ЧСС в заданиях технической направленности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32433"/>
              </p:ext>
            </p:extLst>
          </p:nvPr>
        </p:nvGraphicFramePr>
        <p:xfrm>
          <a:off x="395536" y="1417635"/>
          <a:ext cx="8291264" cy="48509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="" xmlns:a16="http://schemas.microsoft.com/office/drawing/2014/main" val="686987726"/>
                    </a:ext>
                  </a:extLst>
                </a:gridCol>
                <a:gridCol w="1024894">
                  <a:extLst>
                    <a:ext uri="{9D8B030D-6E8A-4147-A177-3AD203B41FA5}">
                      <a16:colId xmlns="" xmlns:a16="http://schemas.microsoft.com/office/drawing/2014/main" val="3116786461"/>
                    </a:ext>
                  </a:extLst>
                </a:gridCol>
                <a:gridCol w="1042497">
                  <a:extLst>
                    <a:ext uri="{9D8B030D-6E8A-4147-A177-3AD203B41FA5}">
                      <a16:colId xmlns="" xmlns:a16="http://schemas.microsoft.com/office/drawing/2014/main" val="1535492513"/>
                    </a:ext>
                  </a:extLst>
                </a:gridCol>
                <a:gridCol w="1043316">
                  <a:extLst>
                    <a:ext uri="{9D8B030D-6E8A-4147-A177-3AD203B41FA5}">
                      <a16:colId xmlns="" xmlns:a16="http://schemas.microsoft.com/office/drawing/2014/main" val="1294064394"/>
                    </a:ext>
                  </a:extLst>
                </a:gridCol>
                <a:gridCol w="1043316">
                  <a:extLst>
                    <a:ext uri="{9D8B030D-6E8A-4147-A177-3AD203B41FA5}">
                      <a16:colId xmlns="" xmlns:a16="http://schemas.microsoft.com/office/drawing/2014/main" val="1309072503"/>
                    </a:ext>
                  </a:extLst>
                </a:gridCol>
                <a:gridCol w="1043316">
                  <a:extLst>
                    <a:ext uri="{9D8B030D-6E8A-4147-A177-3AD203B41FA5}">
                      <a16:colId xmlns="" xmlns:a16="http://schemas.microsoft.com/office/drawing/2014/main" val="1415672473"/>
                    </a:ext>
                  </a:extLst>
                </a:gridCol>
                <a:gridCol w="1042497">
                  <a:extLst>
                    <a:ext uri="{9D8B030D-6E8A-4147-A177-3AD203B41FA5}">
                      <a16:colId xmlns="" xmlns:a16="http://schemas.microsoft.com/office/drawing/2014/main" val="2667251962"/>
                    </a:ext>
                  </a:extLst>
                </a:gridCol>
                <a:gridCol w="1043316">
                  <a:extLst>
                    <a:ext uri="{9D8B030D-6E8A-4147-A177-3AD203B41FA5}">
                      <a16:colId xmlns="" xmlns:a16="http://schemas.microsoft.com/office/drawing/2014/main" val="2647853846"/>
                    </a:ext>
                  </a:extLst>
                </a:gridCol>
              </a:tblGrid>
              <a:tr h="7152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задания, время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Исходные показатели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 после 1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 после 2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3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4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5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6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6074800"/>
                  </a:ext>
                </a:extLst>
              </a:tr>
              <a:tr h="459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113±2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149±3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150±3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150±3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151±4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152±3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154±3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82327289"/>
                  </a:ext>
                </a:extLst>
              </a:tr>
              <a:tr h="459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108±3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158±3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158±2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158±3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161±3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161±5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163±4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31887870"/>
                  </a:ext>
                </a:extLst>
              </a:tr>
              <a:tr h="459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111±3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157±3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159±2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162±5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77156608"/>
                  </a:ext>
                </a:extLst>
              </a:tr>
              <a:tr h="459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108±3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161±2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162±3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163±3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164±5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78391820"/>
                  </a:ext>
                </a:extLst>
              </a:tr>
              <a:tr h="459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108±2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157±4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160±3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167±2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48250784"/>
                  </a:ext>
                </a:extLst>
              </a:tr>
              <a:tr h="459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110±3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159±2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162±4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162±5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166±3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173±5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15180172"/>
                  </a:ext>
                </a:extLst>
              </a:tr>
              <a:tr h="459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113±3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156±2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162±3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05882147"/>
                  </a:ext>
                </a:extLst>
              </a:tr>
              <a:tr h="459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112±3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160±2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163±5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165±3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95083991"/>
                  </a:ext>
                </a:extLst>
              </a:tr>
              <a:tr h="459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109±5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160±2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162±3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165±2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165±4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166±5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169±4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08088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4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мышечных волокон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42493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2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показатели ЧСС в заданиях технико-тактической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661139"/>
              </p:ext>
            </p:extLst>
          </p:nvPr>
        </p:nvGraphicFramePr>
        <p:xfrm>
          <a:off x="611560" y="1484787"/>
          <a:ext cx="8075242" cy="50543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="" xmlns:a16="http://schemas.microsoft.com/office/drawing/2014/main" val="315666694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91591043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38545517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521713198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688012897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31316747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992884219"/>
                    </a:ext>
                  </a:extLst>
                </a:gridCol>
                <a:gridCol w="1090466">
                  <a:extLst>
                    <a:ext uri="{9D8B030D-6E8A-4147-A177-3AD203B41FA5}">
                      <a16:colId xmlns="" xmlns:a16="http://schemas.microsoft.com/office/drawing/2014/main" val="2808869960"/>
                    </a:ext>
                  </a:extLst>
                </a:gridCol>
              </a:tblGrid>
              <a:tr h="678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задания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название</a:t>
                      </a:r>
                      <a:r>
                        <a:rPr lang="en-US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Исходные показатели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 после 1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 после 2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3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4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5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осле 6 повторения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62728226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1х0; 10с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110±3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154±3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155±4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156±4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159±5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159±5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161±2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83839189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1х0; 20с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110±2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156±4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156±5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158±3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162±4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165±2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168±3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47722706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1х1; 15с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111±3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157±3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159±2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161±4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162±3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164±5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166±4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11472522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1х1; 20с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108±4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161±3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164±3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165±4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168±5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171±4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174±3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00591188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2х0; 15с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114±3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157±4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159±2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161±3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161±5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164±6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168±5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97204827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835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3)2х0; 20с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111±4</a:t>
                      </a:r>
                      <a:endParaRPr lang="ru-RU" sz="16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159±3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162±3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164±4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166±5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167±4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170±3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20085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9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Модель построения тренировочных заданий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48872" cy="511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5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Карта тренировочного задания скоростной направленности – рекомендуемые параметры нагрузки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Общее время выполнения задания (всех повторений) – 10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минут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выполнения однократного повторения – 20с.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Пауза отдыха между повторениями – 90-100с.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 повторений в задании – не более 6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ЧСС в конце выполнения повторения – 176±4 уд/мин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ЧСС в конце паузы отдыха – 114±5 уд/мин</a:t>
            </a:r>
          </a:p>
        </p:txBody>
      </p:sp>
    </p:spTree>
    <p:extLst>
      <p:ext uri="{BB962C8B-B14F-4D97-AF65-F5344CB8AC3E}">
        <p14:creationId xmlns:p14="http://schemas.microsoft.com/office/powerpoint/2010/main" val="29142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Карта тренировочного задания игровой направленности – рекомендуемые параметры нагрузки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Общее время выполнения задания (всех повторений) – 10-12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минут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выполнения однократного повторения – 10с.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Пауза отдыха между повторениями – 60-70с.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 повторений в задании – не более 6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ЧСС в конце выполнения повторения – 172±4 уд/мин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ЧСС в конце паузы отдыха – 112±5 уд/мин.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условии выполнения однократного повторения – 15с, рекомендуемое количество повторений – не более 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0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1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8640"/>
            <a:ext cx="820891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6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Пучок мышечных волокон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52" y="2025086"/>
            <a:ext cx="6838096" cy="36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57263"/>
            <a:ext cx="81724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7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12968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1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977</Words>
  <Application>Microsoft Office PowerPoint</Application>
  <PresentationFormat>Экран (4:3)</PresentationFormat>
  <Paragraphs>405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1_Тема Office</vt:lpstr>
      <vt:lpstr>Адаптация мышечной системы к физическим нагрузкам и срочный эффект на отдельные нагрузки разной направленности</vt:lpstr>
      <vt:lpstr>Презентация PowerPoint</vt:lpstr>
      <vt:lpstr>Типы мышечных волокон</vt:lpstr>
      <vt:lpstr>Презентация PowerPoint</vt:lpstr>
      <vt:lpstr>Презентация PowerPoint</vt:lpstr>
      <vt:lpstr>Презентация PowerPoint</vt:lpstr>
      <vt:lpstr>Пучок мышечных волокон</vt:lpstr>
      <vt:lpstr>Презентация PowerPoint</vt:lpstr>
      <vt:lpstr>Презентация PowerPoint</vt:lpstr>
      <vt:lpstr>Презентация PowerPoint</vt:lpstr>
      <vt:lpstr>Строение саркомера</vt:lpstr>
      <vt:lpstr>Гипертрофия мышечного волокна. За счет чего происходит?</vt:lpstr>
      <vt:lpstr>Презентация PowerPoint</vt:lpstr>
      <vt:lpstr>Средние показатели морфометрии митохондрий в скелетных мышцах мальчика и мужчины  (по данным электронной микроскопии, Болдырев, Корниенко, 1977)</vt:lpstr>
      <vt:lpstr>Типы мышечных волокон и физическая нагрузка</vt:lpstr>
      <vt:lpstr>Презентация PowerPoint</vt:lpstr>
      <vt:lpstr>Презентация PowerPoint</vt:lpstr>
      <vt:lpstr>Презентация PowerPoint</vt:lpstr>
      <vt:lpstr>Адаптация сердечно-сосудистой системы юных спортсменов к физическим нагрузкам</vt:lpstr>
      <vt:lpstr>Презентация PowerPoint</vt:lpstr>
      <vt:lpstr>Презентация PowerPoint</vt:lpstr>
      <vt:lpstr>Презентация PowerPoint</vt:lpstr>
      <vt:lpstr>Презентация PowerPoint</vt:lpstr>
      <vt:lpstr>Суперкомпенсация и адаптация</vt:lpstr>
      <vt:lpstr>Многолетняя физическая подготовка футболистов. Возрастная динамика развития физических способностей </vt:lpstr>
      <vt:lpstr> НОРМИРОВАНИЕ ФИЗИЧЕСКОЙ НАГРУЗКИ В ТРЕНИРОВОЧНЫХ ЗАДАНИЯХ</vt:lpstr>
      <vt:lpstr>Средние показатели ЧСС в заданиях игровой направленности</vt:lpstr>
      <vt:lpstr>Средние показатели ЧСС в заданиях скоростного характера</vt:lpstr>
      <vt:lpstr>Средние показатели ЧСС в заданиях технической направленности</vt:lpstr>
      <vt:lpstr>Средние показатели ЧСС в заданиях технико-тактической направленности</vt:lpstr>
      <vt:lpstr>Модель построения тренировочных заданий</vt:lpstr>
      <vt:lpstr>Карта тренировочного задания скоростной направленности – рекомендуемые параметры нагрузки</vt:lpstr>
      <vt:lpstr>Карта тренировочного задания игровой направленности – рекомендуемые параметры нагрузки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Филатова Нина Петровна</dc:creator>
  <cp:lastModifiedBy>Филатова Нина Петровна</cp:lastModifiedBy>
  <cp:revision>29</cp:revision>
  <dcterms:created xsi:type="dcterms:W3CDTF">2019-09-17T06:52:36Z</dcterms:created>
  <dcterms:modified xsi:type="dcterms:W3CDTF">2022-05-24T06:04:49Z</dcterms:modified>
</cp:coreProperties>
</file>