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0"/>
  </p:notesMasterIdLst>
  <p:sldIdLst>
    <p:sldId id="258" r:id="rId2"/>
    <p:sldId id="275" r:id="rId3"/>
    <p:sldId id="282" r:id="rId4"/>
    <p:sldId id="270" r:id="rId5"/>
    <p:sldId id="260" r:id="rId6"/>
    <p:sldId id="283" r:id="rId7"/>
    <p:sldId id="259" r:id="rId8"/>
    <p:sldId id="284" r:id="rId9"/>
    <p:sldId id="285" r:id="rId10"/>
    <p:sldId id="286" r:id="rId11"/>
    <p:sldId id="287" r:id="rId12"/>
    <p:sldId id="288" r:id="rId13"/>
    <p:sldId id="280" r:id="rId14"/>
    <p:sldId id="291" r:id="rId15"/>
    <p:sldId id="289" r:id="rId16"/>
    <p:sldId id="290" r:id="rId17"/>
    <p:sldId id="292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1B413-07A4-4615-A06F-1EFA0455DF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3ED350-8F30-4E72-92F7-97E535D84EE6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4 этап </a:t>
          </a:r>
          <a:r>
            <a:rPr lang="ru-RU" b="1" dirty="0"/>
            <a:t>– Мониторинг </a:t>
          </a:r>
          <a:r>
            <a:rPr lang="ru-RU" dirty="0"/>
            <a:t>(текущая оценка, сопоставление </a:t>
          </a:r>
          <a:r>
            <a:rPr lang="en-US" dirty="0"/>
            <a:t>KPI</a:t>
          </a:r>
          <a:r>
            <a:rPr lang="ru-RU" dirty="0"/>
            <a:t> проекта с целевыми значениями, переоценка…)</a:t>
          </a:r>
        </a:p>
      </dgm:t>
    </dgm:pt>
    <dgm:pt modelId="{7D1FE804-B4AF-45BF-ADB1-6474D30846A6}" type="parTrans" cxnId="{6ECEA597-D02A-4960-A687-DA069752FA0D}">
      <dgm:prSet/>
      <dgm:spPr/>
      <dgm:t>
        <a:bodyPr/>
        <a:lstStyle/>
        <a:p>
          <a:endParaRPr lang="ru-RU"/>
        </a:p>
      </dgm:t>
    </dgm:pt>
    <dgm:pt modelId="{75FEFAC6-FC14-4E48-BB71-34D70E3F5F8C}" type="sibTrans" cxnId="{6ECEA597-D02A-4960-A687-DA069752FA0D}">
      <dgm:prSet/>
      <dgm:spPr/>
      <dgm:t>
        <a:bodyPr/>
        <a:lstStyle/>
        <a:p>
          <a:endParaRPr lang="ru-RU"/>
        </a:p>
      </dgm:t>
    </dgm:pt>
    <dgm:pt modelId="{BC8B7882-FA5B-4302-AE7D-4519475CB7F3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1 этап </a:t>
          </a:r>
          <a:r>
            <a:rPr lang="ru-RU" b="1" dirty="0"/>
            <a:t>– Инициация </a:t>
          </a:r>
          <a:r>
            <a:rPr lang="ru-RU" dirty="0"/>
            <a:t>(идея, тема, бизнес-сценарий…)</a:t>
          </a:r>
        </a:p>
      </dgm:t>
    </dgm:pt>
    <dgm:pt modelId="{4C8F6212-A223-4F3C-869C-C81F4CFB9B5E}" type="parTrans" cxnId="{17AB1F61-E903-4664-9EEE-05A3EA51B757}">
      <dgm:prSet/>
      <dgm:spPr/>
      <dgm:t>
        <a:bodyPr/>
        <a:lstStyle/>
        <a:p>
          <a:endParaRPr lang="ru-RU"/>
        </a:p>
      </dgm:t>
    </dgm:pt>
    <dgm:pt modelId="{D9B7AB3C-B77B-4931-AD9B-8FE071141B29}" type="sibTrans" cxnId="{17AB1F61-E903-4664-9EEE-05A3EA51B757}">
      <dgm:prSet/>
      <dgm:spPr/>
      <dgm:t>
        <a:bodyPr/>
        <a:lstStyle/>
        <a:p>
          <a:endParaRPr lang="ru-RU"/>
        </a:p>
      </dgm:t>
    </dgm:pt>
    <dgm:pt modelId="{6E225849-0098-4AE6-A7B5-421457B04A5C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2 этап </a:t>
          </a:r>
          <a:r>
            <a:rPr lang="ru-RU" b="1" dirty="0"/>
            <a:t>– Планирование </a:t>
          </a:r>
          <a:r>
            <a:rPr lang="ru-RU" dirty="0"/>
            <a:t>(цель, задачи, показатели эффективности, бюджет, риски, кадры …)</a:t>
          </a:r>
        </a:p>
      </dgm:t>
    </dgm:pt>
    <dgm:pt modelId="{3F4F569C-EFDE-4314-8288-FD2F8B9DB276}" type="parTrans" cxnId="{786E0424-7C5F-4539-89C0-1E1BE7DD7959}">
      <dgm:prSet/>
      <dgm:spPr/>
      <dgm:t>
        <a:bodyPr/>
        <a:lstStyle/>
        <a:p>
          <a:endParaRPr lang="ru-RU"/>
        </a:p>
      </dgm:t>
    </dgm:pt>
    <dgm:pt modelId="{6EBA48AD-6072-4086-BABF-FF4B0822A2F9}" type="sibTrans" cxnId="{786E0424-7C5F-4539-89C0-1E1BE7DD7959}">
      <dgm:prSet/>
      <dgm:spPr/>
      <dgm:t>
        <a:bodyPr/>
        <a:lstStyle/>
        <a:p>
          <a:endParaRPr lang="ru-RU"/>
        </a:p>
      </dgm:t>
    </dgm:pt>
    <dgm:pt modelId="{442C62B1-00F0-44F0-9317-534E66D83441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3 этап </a:t>
          </a:r>
          <a:r>
            <a:rPr lang="ru-RU" b="1" dirty="0"/>
            <a:t>– Выполнение </a:t>
          </a:r>
          <a:r>
            <a:rPr lang="ru-RU" dirty="0"/>
            <a:t>(распределение ресурсов, контроль исполнения …) </a:t>
          </a:r>
        </a:p>
      </dgm:t>
    </dgm:pt>
    <dgm:pt modelId="{03E1E3AF-C7C0-4C89-A28D-6E8FC10FF8F1}" type="parTrans" cxnId="{88719144-7DFA-4C9B-AEF1-950CDF7EE120}">
      <dgm:prSet/>
      <dgm:spPr/>
      <dgm:t>
        <a:bodyPr/>
        <a:lstStyle/>
        <a:p>
          <a:endParaRPr lang="ru-RU"/>
        </a:p>
      </dgm:t>
    </dgm:pt>
    <dgm:pt modelId="{94550854-9B52-4721-B069-E1D7A8CE0D4D}" type="sibTrans" cxnId="{88719144-7DFA-4C9B-AEF1-950CDF7EE120}">
      <dgm:prSet/>
      <dgm:spPr/>
      <dgm:t>
        <a:bodyPr/>
        <a:lstStyle/>
        <a:p>
          <a:endParaRPr lang="ru-RU"/>
        </a:p>
      </dgm:t>
    </dgm:pt>
    <dgm:pt modelId="{BB77C875-3319-45C7-AC5C-7D9F6408DDEC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5 этап </a:t>
          </a:r>
          <a:r>
            <a:rPr lang="ru-RU" b="1" dirty="0"/>
            <a:t>– Завершение </a:t>
          </a:r>
          <a:r>
            <a:rPr lang="ru-RU" dirty="0"/>
            <a:t>(итоговый отчет, хранение, патенты, предложения для внедрения…)</a:t>
          </a:r>
        </a:p>
      </dgm:t>
    </dgm:pt>
    <dgm:pt modelId="{C143934B-9E3A-44FD-AD3F-1FB5DA35C3E9}" type="parTrans" cxnId="{4346116D-23E0-472A-B4FA-4C670F89B25D}">
      <dgm:prSet/>
      <dgm:spPr/>
      <dgm:t>
        <a:bodyPr/>
        <a:lstStyle/>
        <a:p>
          <a:endParaRPr lang="ru-RU"/>
        </a:p>
      </dgm:t>
    </dgm:pt>
    <dgm:pt modelId="{45795D0C-E8D4-4BBD-9176-7BC29774EBF7}" type="sibTrans" cxnId="{4346116D-23E0-472A-B4FA-4C670F89B25D}">
      <dgm:prSet/>
      <dgm:spPr/>
      <dgm:t>
        <a:bodyPr/>
        <a:lstStyle/>
        <a:p>
          <a:endParaRPr lang="ru-RU"/>
        </a:p>
      </dgm:t>
    </dgm:pt>
    <dgm:pt modelId="{B2C48E15-7763-4D81-89FF-0ADA7DA49E44}">
      <dgm:prSet/>
      <dgm:spPr/>
      <dgm:t>
        <a:bodyPr/>
        <a:lstStyle/>
        <a:p>
          <a:endParaRPr lang="ru-RU"/>
        </a:p>
      </dgm:t>
    </dgm:pt>
    <dgm:pt modelId="{BBA70088-094B-440E-B803-5594A3DB1BEB}" type="parTrans" cxnId="{BFFF8180-F6EF-445D-9CB8-49EA382FDC92}">
      <dgm:prSet/>
      <dgm:spPr/>
      <dgm:t>
        <a:bodyPr/>
        <a:lstStyle/>
        <a:p>
          <a:endParaRPr lang="ru-RU"/>
        </a:p>
      </dgm:t>
    </dgm:pt>
    <dgm:pt modelId="{72267EC2-6B7B-40A4-81B4-5BA89BD80B12}" type="sibTrans" cxnId="{BFFF8180-F6EF-445D-9CB8-49EA382FDC92}">
      <dgm:prSet/>
      <dgm:spPr/>
      <dgm:t>
        <a:bodyPr/>
        <a:lstStyle/>
        <a:p>
          <a:endParaRPr lang="ru-RU"/>
        </a:p>
      </dgm:t>
    </dgm:pt>
    <dgm:pt modelId="{7B37A992-F139-4A07-BC34-8C91B9D335AB}" type="pres">
      <dgm:prSet presAssocID="{BF71B413-07A4-4615-A06F-1EFA0455DFCF}" presName="outerComposite" presStyleCnt="0">
        <dgm:presLayoutVars>
          <dgm:chMax val="5"/>
          <dgm:dir/>
          <dgm:resizeHandles val="exact"/>
        </dgm:presLayoutVars>
      </dgm:prSet>
      <dgm:spPr/>
    </dgm:pt>
    <dgm:pt modelId="{E30C10AB-4F2B-4848-A1C7-60C83825DDA5}" type="pres">
      <dgm:prSet presAssocID="{BF71B413-07A4-4615-A06F-1EFA0455DFCF}" presName="dummyMaxCanvas" presStyleCnt="0">
        <dgm:presLayoutVars/>
      </dgm:prSet>
      <dgm:spPr/>
    </dgm:pt>
    <dgm:pt modelId="{9A8ABC60-2E8B-4183-89B3-394653BD6DF7}" type="pres">
      <dgm:prSet presAssocID="{BF71B413-07A4-4615-A06F-1EFA0455DFCF}" presName="FiveNodes_1" presStyleLbl="node1" presStyleIdx="0" presStyleCnt="5">
        <dgm:presLayoutVars>
          <dgm:bulletEnabled val="1"/>
        </dgm:presLayoutVars>
      </dgm:prSet>
      <dgm:spPr/>
    </dgm:pt>
    <dgm:pt modelId="{F6F84AEE-8A5E-4051-BA1B-AE89D073CCD6}" type="pres">
      <dgm:prSet presAssocID="{BF71B413-07A4-4615-A06F-1EFA0455DFCF}" presName="FiveNodes_2" presStyleLbl="node1" presStyleIdx="1" presStyleCnt="5">
        <dgm:presLayoutVars>
          <dgm:bulletEnabled val="1"/>
        </dgm:presLayoutVars>
      </dgm:prSet>
      <dgm:spPr/>
    </dgm:pt>
    <dgm:pt modelId="{7CED3C1A-1AA7-4A9B-A933-330B65D4C6E2}" type="pres">
      <dgm:prSet presAssocID="{BF71B413-07A4-4615-A06F-1EFA0455DFCF}" presName="FiveNodes_3" presStyleLbl="node1" presStyleIdx="2" presStyleCnt="5">
        <dgm:presLayoutVars>
          <dgm:bulletEnabled val="1"/>
        </dgm:presLayoutVars>
      </dgm:prSet>
      <dgm:spPr/>
    </dgm:pt>
    <dgm:pt modelId="{26D0BACD-BE39-4BA2-914F-8351B7BD7C58}" type="pres">
      <dgm:prSet presAssocID="{BF71B413-07A4-4615-A06F-1EFA0455DFCF}" presName="FiveNodes_4" presStyleLbl="node1" presStyleIdx="3" presStyleCnt="5">
        <dgm:presLayoutVars>
          <dgm:bulletEnabled val="1"/>
        </dgm:presLayoutVars>
      </dgm:prSet>
      <dgm:spPr/>
    </dgm:pt>
    <dgm:pt modelId="{15A1C133-7411-42C6-B37D-276F60F0EF81}" type="pres">
      <dgm:prSet presAssocID="{BF71B413-07A4-4615-A06F-1EFA0455DFCF}" presName="FiveNodes_5" presStyleLbl="node1" presStyleIdx="4" presStyleCnt="5">
        <dgm:presLayoutVars>
          <dgm:bulletEnabled val="1"/>
        </dgm:presLayoutVars>
      </dgm:prSet>
      <dgm:spPr/>
    </dgm:pt>
    <dgm:pt modelId="{E6168AC4-2EDF-4090-9B92-7DD4FF168535}" type="pres">
      <dgm:prSet presAssocID="{BF71B413-07A4-4615-A06F-1EFA0455DFCF}" presName="FiveConn_1-2" presStyleLbl="fgAccFollowNode1" presStyleIdx="0" presStyleCnt="4">
        <dgm:presLayoutVars>
          <dgm:bulletEnabled val="1"/>
        </dgm:presLayoutVars>
      </dgm:prSet>
      <dgm:spPr/>
    </dgm:pt>
    <dgm:pt modelId="{9D8310A0-C151-4BCA-A31A-2F5324E03422}" type="pres">
      <dgm:prSet presAssocID="{BF71B413-07A4-4615-A06F-1EFA0455DFCF}" presName="FiveConn_2-3" presStyleLbl="fgAccFollowNode1" presStyleIdx="1" presStyleCnt="4">
        <dgm:presLayoutVars>
          <dgm:bulletEnabled val="1"/>
        </dgm:presLayoutVars>
      </dgm:prSet>
      <dgm:spPr/>
    </dgm:pt>
    <dgm:pt modelId="{B03FAF90-2296-4513-9ACC-8EB9FF9D23C9}" type="pres">
      <dgm:prSet presAssocID="{BF71B413-07A4-4615-A06F-1EFA0455DFCF}" presName="FiveConn_3-4" presStyleLbl="fgAccFollowNode1" presStyleIdx="2" presStyleCnt="4">
        <dgm:presLayoutVars>
          <dgm:bulletEnabled val="1"/>
        </dgm:presLayoutVars>
      </dgm:prSet>
      <dgm:spPr/>
    </dgm:pt>
    <dgm:pt modelId="{978E610D-6219-4DAC-9980-3EAD52E9860A}" type="pres">
      <dgm:prSet presAssocID="{BF71B413-07A4-4615-A06F-1EFA0455DFCF}" presName="FiveConn_4-5" presStyleLbl="fgAccFollowNode1" presStyleIdx="3" presStyleCnt="4">
        <dgm:presLayoutVars>
          <dgm:bulletEnabled val="1"/>
        </dgm:presLayoutVars>
      </dgm:prSet>
      <dgm:spPr/>
    </dgm:pt>
    <dgm:pt modelId="{C8CCFB27-77A0-4FF9-8C47-2D6A1A46CEC4}" type="pres">
      <dgm:prSet presAssocID="{BF71B413-07A4-4615-A06F-1EFA0455DFCF}" presName="FiveNodes_1_text" presStyleLbl="node1" presStyleIdx="4" presStyleCnt="5">
        <dgm:presLayoutVars>
          <dgm:bulletEnabled val="1"/>
        </dgm:presLayoutVars>
      </dgm:prSet>
      <dgm:spPr/>
    </dgm:pt>
    <dgm:pt modelId="{987D82C7-3163-46B5-A03E-9A9ABB167122}" type="pres">
      <dgm:prSet presAssocID="{BF71B413-07A4-4615-A06F-1EFA0455DFCF}" presName="FiveNodes_2_text" presStyleLbl="node1" presStyleIdx="4" presStyleCnt="5">
        <dgm:presLayoutVars>
          <dgm:bulletEnabled val="1"/>
        </dgm:presLayoutVars>
      </dgm:prSet>
      <dgm:spPr/>
    </dgm:pt>
    <dgm:pt modelId="{ED6794EA-42BA-42D4-82A5-7AB5A0255A03}" type="pres">
      <dgm:prSet presAssocID="{BF71B413-07A4-4615-A06F-1EFA0455DFCF}" presName="FiveNodes_3_text" presStyleLbl="node1" presStyleIdx="4" presStyleCnt="5">
        <dgm:presLayoutVars>
          <dgm:bulletEnabled val="1"/>
        </dgm:presLayoutVars>
      </dgm:prSet>
      <dgm:spPr/>
    </dgm:pt>
    <dgm:pt modelId="{958CCCC1-9EC4-4034-8172-8E8484A87F47}" type="pres">
      <dgm:prSet presAssocID="{BF71B413-07A4-4615-A06F-1EFA0455DFCF}" presName="FiveNodes_4_text" presStyleLbl="node1" presStyleIdx="4" presStyleCnt="5">
        <dgm:presLayoutVars>
          <dgm:bulletEnabled val="1"/>
        </dgm:presLayoutVars>
      </dgm:prSet>
      <dgm:spPr/>
    </dgm:pt>
    <dgm:pt modelId="{BD68000A-E7E8-47C6-81E0-568556F31F3F}" type="pres">
      <dgm:prSet presAssocID="{BF71B413-07A4-4615-A06F-1EFA0455DF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DBCEB0D-2111-47AA-94E6-C56760DDB4A4}" type="presOf" srcId="{442C62B1-00F0-44F0-9317-534E66D83441}" destId="{7CED3C1A-1AA7-4A9B-A933-330B65D4C6E2}" srcOrd="0" destOrd="0" presId="urn:microsoft.com/office/officeart/2005/8/layout/vProcess5"/>
    <dgm:cxn modelId="{20315A0E-630B-43CD-83B2-425577C6BE70}" type="presOf" srcId="{BC8B7882-FA5B-4302-AE7D-4519475CB7F3}" destId="{9A8ABC60-2E8B-4183-89B3-394653BD6DF7}" srcOrd="0" destOrd="0" presId="urn:microsoft.com/office/officeart/2005/8/layout/vProcess5"/>
    <dgm:cxn modelId="{EBE32719-5888-45E4-B899-58B56E8F94E4}" type="presOf" srcId="{442C62B1-00F0-44F0-9317-534E66D83441}" destId="{ED6794EA-42BA-42D4-82A5-7AB5A0255A03}" srcOrd="1" destOrd="0" presId="urn:microsoft.com/office/officeart/2005/8/layout/vProcess5"/>
    <dgm:cxn modelId="{3AC2A019-DAB1-448F-8265-5053BEC27A42}" type="presOf" srcId="{6E225849-0098-4AE6-A7B5-421457B04A5C}" destId="{F6F84AEE-8A5E-4051-BA1B-AE89D073CCD6}" srcOrd="0" destOrd="0" presId="urn:microsoft.com/office/officeart/2005/8/layout/vProcess5"/>
    <dgm:cxn modelId="{786E0424-7C5F-4539-89C0-1E1BE7DD7959}" srcId="{BF71B413-07A4-4615-A06F-1EFA0455DFCF}" destId="{6E225849-0098-4AE6-A7B5-421457B04A5C}" srcOrd="1" destOrd="0" parTransId="{3F4F569C-EFDE-4314-8288-FD2F8B9DB276}" sibTransId="{6EBA48AD-6072-4086-BABF-FF4B0822A2F9}"/>
    <dgm:cxn modelId="{F3E95F2C-18C1-49FA-9128-6E45B52010AC}" type="presOf" srcId="{BB77C875-3319-45C7-AC5C-7D9F6408DDEC}" destId="{BD68000A-E7E8-47C6-81E0-568556F31F3F}" srcOrd="1" destOrd="0" presId="urn:microsoft.com/office/officeart/2005/8/layout/vProcess5"/>
    <dgm:cxn modelId="{17AB1F61-E903-4664-9EEE-05A3EA51B757}" srcId="{BF71B413-07A4-4615-A06F-1EFA0455DFCF}" destId="{BC8B7882-FA5B-4302-AE7D-4519475CB7F3}" srcOrd="0" destOrd="0" parTransId="{4C8F6212-A223-4F3C-869C-C81F4CFB9B5E}" sibTransId="{D9B7AB3C-B77B-4931-AD9B-8FE071141B29}"/>
    <dgm:cxn modelId="{88719144-7DFA-4C9B-AEF1-950CDF7EE120}" srcId="{BF71B413-07A4-4615-A06F-1EFA0455DFCF}" destId="{442C62B1-00F0-44F0-9317-534E66D83441}" srcOrd="2" destOrd="0" parTransId="{03E1E3AF-C7C0-4C89-A28D-6E8FC10FF8F1}" sibTransId="{94550854-9B52-4721-B069-E1D7A8CE0D4D}"/>
    <dgm:cxn modelId="{4346116D-23E0-472A-B4FA-4C670F89B25D}" srcId="{BF71B413-07A4-4615-A06F-1EFA0455DFCF}" destId="{BB77C875-3319-45C7-AC5C-7D9F6408DDEC}" srcOrd="4" destOrd="0" parTransId="{C143934B-9E3A-44FD-AD3F-1FB5DA35C3E9}" sibTransId="{45795D0C-E8D4-4BBD-9176-7BC29774EBF7}"/>
    <dgm:cxn modelId="{3E2CD050-0A0E-49CA-9219-82D331E46743}" type="presOf" srcId="{D9B7AB3C-B77B-4931-AD9B-8FE071141B29}" destId="{E6168AC4-2EDF-4090-9B92-7DD4FF168535}" srcOrd="0" destOrd="0" presId="urn:microsoft.com/office/officeart/2005/8/layout/vProcess5"/>
    <dgm:cxn modelId="{A391A851-081E-4309-8740-882F41EAC081}" type="presOf" srcId="{D13ED350-8F30-4E72-92F7-97E535D84EE6}" destId="{26D0BACD-BE39-4BA2-914F-8351B7BD7C58}" srcOrd="0" destOrd="0" presId="urn:microsoft.com/office/officeart/2005/8/layout/vProcess5"/>
    <dgm:cxn modelId="{939C0252-97A3-465D-BEAE-C2C0690CD84E}" type="presOf" srcId="{6E225849-0098-4AE6-A7B5-421457B04A5C}" destId="{987D82C7-3163-46B5-A03E-9A9ABB167122}" srcOrd="1" destOrd="0" presId="urn:microsoft.com/office/officeart/2005/8/layout/vProcess5"/>
    <dgm:cxn modelId="{BFFF8180-F6EF-445D-9CB8-49EA382FDC92}" srcId="{BF71B413-07A4-4615-A06F-1EFA0455DFCF}" destId="{B2C48E15-7763-4D81-89FF-0ADA7DA49E44}" srcOrd="5" destOrd="0" parTransId="{BBA70088-094B-440E-B803-5594A3DB1BEB}" sibTransId="{72267EC2-6B7B-40A4-81B4-5BA89BD80B12}"/>
    <dgm:cxn modelId="{6ECEA597-D02A-4960-A687-DA069752FA0D}" srcId="{BF71B413-07A4-4615-A06F-1EFA0455DFCF}" destId="{D13ED350-8F30-4E72-92F7-97E535D84EE6}" srcOrd="3" destOrd="0" parTransId="{7D1FE804-B4AF-45BF-ADB1-6474D30846A6}" sibTransId="{75FEFAC6-FC14-4E48-BB71-34D70E3F5F8C}"/>
    <dgm:cxn modelId="{F58AF5A1-9965-48DF-8F5D-FCC4E7A9BD33}" type="presOf" srcId="{6EBA48AD-6072-4086-BABF-FF4B0822A2F9}" destId="{9D8310A0-C151-4BCA-A31A-2F5324E03422}" srcOrd="0" destOrd="0" presId="urn:microsoft.com/office/officeart/2005/8/layout/vProcess5"/>
    <dgm:cxn modelId="{F8AA31AD-14B4-41FC-9FB1-0AF520C27139}" type="presOf" srcId="{BF71B413-07A4-4615-A06F-1EFA0455DFCF}" destId="{7B37A992-F139-4A07-BC34-8C91B9D335AB}" srcOrd="0" destOrd="0" presId="urn:microsoft.com/office/officeart/2005/8/layout/vProcess5"/>
    <dgm:cxn modelId="{E89149CD-903E-44AF-9DD8-5B964EA8359B}" type="presOf" srcId="{BC8B7882-FA5B-4302-AE7D-4519475CB7F3}" destId="{C8CCFB27-77A0-4FF9-8C47-2D6A1A46CEC4}" srcOrd="1" destOrd="0" presId="urn:microsoft.com/office/officeart/2005/8/layout/vProcess5"/>
    <dgm:cxn modelId="{B3BE86E3-A786-4589-88C3-001C30F1271F}" type="presOf" srcId="{94550854-9B52-4721-B069-E1D7A8CE0D4D}" destId="{B03FAF90-2296-4513-9ACC-8EB9FF9D23C9}" srcOrd="0" destOrd="0" presId="urn:microsoft.com/office/officeart/2005/8/layout/vProcess5"/>
    <dgm:cxn modelId="{4ABB1CEE-D63F-41D6-B955-9A5E11D2644E}" type="presOf" srcId="{D13ED350-8F30-4E72-92F7-97E535D84EE6}" destId="{958CCCC1-9EC4-4034-8172-8E8484A87F47}" srcOrd="1" destOrd="0" presId="urn:microsoft.com/office/officeart/2005/8/layout/vProcess5"/>
    <dgm:cxn modelId="{4C4CE2F6-DA04-4A75-8102-6C0BDBFE7D84}" type="presOf" srcId="{75FEFAC6-FC14-4E48-BB71-34D70E3F5F8C}" destId="{978E610D-6219-4DAC-9980-3EAD52E9860A}" srcOrd="0" destOrd="0" presId="urn:microsoft.com/office/officeart/2005/8/layout/vProcess5"/>
    <dgm:cxn modelId="{A4304FFE-2AC8-4953-A11D-5950242DA861}" type="presOf" srcId="{BB77C875-3319-45C7-AC5C-7D9F6408DDEC}" destId="{15A1C133-7411-42C6-B37D-276F60F0EF81}" srcOrd="0" destOrd="0" presId="urn:microsoft.com/office/officeart/2005/8/layout/vProcess5"/>
    <dgm:cxn modelId="{3B75ABE8-2014-43BC-AA8C-A41582BF7772}" type="presParOf" srcId="{7B37A992-F139-4A07-BC34-8C91B9D335AB}" destId="{E30C10AB-4F2B-4848-A1C7-60C83825DDA5}" srcOrd="0" destOrd="0" presId="urn:microsoft.com/office/officeart/2005/8/layout/vProcess5"/>
    <dgm:cxn modelId="{EC333DDC-C633-474F-AA9D-39A9E14C53A5}" type="presParOf" srcId="{7B37A992-F139-4A07-BC34-8C91B9D335AB}" destId="{9A8ABC60-2E8B-4183-89B3-394653BD6DF7}" srcOrd="1" destOrd="0" presId="urn:microsoft.com/office/officeart/2005/8/layout/vProcess5"/>
    <dgm:cxn modelId="{A153B44C-73B6-43DA-B2D5-CAD97EBE0BE0}" type="presParOf" srcId="{7B37A992-F139-4A07-BC34-8C91B9D335AB}" destId="{F6F84AEE-8A5E-4051-BA1B-AE89D073CCD6}" srcOrd="2" destOrd="0" presId="urn:microsoft.com/office/officeart/2005/8/layout/vProcess5"/>
    <dgm:cxn modelId="{CA986F5E-FE29-4BE6-AA4F-F49FDB1F47CF}" type="presParOf" srcId="{7B37A992-F139-4A07-BC34-8C91B9D335AB}" destId="{7CED3C1A-1AA7-4A9B-A933-330B65D4C6E2}" srcOrd="3" destOrd="0" presId="urn:microsoft.com/office/officeart/2005/8/layout/vProcess5"/>
    <dgm:cxn modelId="{6295B60C-2485-4FAC-BDED-DD4E243C014F}" type="presParOf" srcId="{7B37A992-F139-4A07-BC34-8C91B9D335AB}" destId="{26D0BACD-BE39-4BA2-914F-8351B7BD7C58}" srcOrd="4" destOrd="0" presId="urn:microsoft.com/office/officeart/2005/8/layout/vProcess5"/>
    <dgm:cxn modelId="{1771D309-9FD1-4062-9650-10CB68CC54F4}" type="presParOf" srcId="{7B37A992-F139-4A07-BC34-8C91B9D335AB}" destId="{15A1C133-7411-42C6-B37D-276F60F0EF81}" srcOrd="5" destOrd="0" presId="urn:microsoft.com/office/officeart/2005/8/layout/vProcess5"/>
    <dgm:cxn modelId="{870AEA3F-7A6F-448F-9EC1-4D967B92B2C3}" type="presParOf" srcId="{7B37A992-F139-4A07-BC34-8C91B9D335AB}" destId="{E6168AC4-2EDF-4090-9B92-7DD4FF168535}" srcOrd="6" destOrd="0" presId="urn:microsoft.com/office/officeart/2005/8/layout/vProcess5"/>
    <dgm:cxn modelId="{23C59B9F-B0A9-40DF-8FF8-A33EF283985D}" type="presParOf" srcId="{7B37A992-F139-4A07-BC34-8C91B9D335AB}" destId="{9D8310A0-C151-4BCA-A31A-2F5324E03422}" srcOrd="7" destOrd="0" presId="urn:microsoft.com/office/officeart/2005/8/layout/vProcess5"/>
    <dgm:cxn modelId="{38D94391-4A5E-4BD7-A4E1-D62E8B355C19}" type="presParOf" srcId="{7B37A992-F139-4A07-BC34-8C91B9D335AB}" destId="{B03FAF90-2296-4513-9ACC-8EB9FF9D23C9}" srcOrd="8" destOrd="0" presId="urn:microsoft.com/office/officeart/2005/8/layout/vProcess5"/>
    <dgm:cxn modelId="{D967B9F8-C9D5-48C8-8F02-05D3F0F10958}" type="presParOf" srcId="{7B37A992-F139-4A07-BC34-8C91B9D335AB}" destId="{978E610D-6219-4DAC-9980-3EAD52E9860A}" srcOrd="9" destOrd="0" presId="urn:microsoft.com/office/officeart/2005/8/layout/vProcess5"/>
    <dgm:cxn modelId="{4C39BB94-8FA1-4E1A-9916-6A7F22F55438}" type="presParOf" srcId="{7B37A992-F139-4A07-BC34-8C91B9D335AB}" destId="{C8CCFB27-77A0-4FF9-8C47-2D6A1A46CEC4}" srcOrd="10" destOrd="0" presId="urn:microsoft.com/office/officeart/2005/8/layout/vProcess5"/>
    <dgm:cxn modelId="{248EC95B-DB36-43C5-A0E2-4A80CBE272F8}" type="presParOf" srcId="{7B37A992-F139-4A07-BC34-8C91B9D335AB}" destId="{987D82C7-3163-46B5-A03E-9A9ABB167122}" srcOrd="11" destOrd="0" presId="urn:microsoft.com/office/officeart/2005/8/layout/vProcess5"/>
    <dgm:cxn modelId="{3CEB14A5-6595-4446-96FF-A2568E2F0F88}" type="presParOf" srcId="{7B37A992-F139-4A07-BC34-8C91B9D335AB}" destId="{ED6794EA-42BA-42D4-82A5-7AB5A0255A03}" srcOrd="12" destOrd="0" presId="urn:microsoft.com/office/officeart/2005/8/layout/vProcess5"/>
    <dgm:cxn modelId="{55B15ADF-58C7-4A73-9D50-D5BEDC48FA8C}" type="presParOf" srcId="{7B37A992-F139-4A07-BC34-8C91B9D335AB}" destId="{958CCCC1-9EC4-4034-8172-8E8484A87F47}" srcOrd="13" destOrd="0" presId="urn:microsoft.com/office/officeart/2005/8/layout/vProcess5"/>
    <dgm:cxn modelId="{2658D07A-DEA3-4CBE-838C-583CE4240505}" type="presParOf" srcId="{7B37A992-F139-4A07-BC34-8C91B9D335AB}" destId="{BD68000A-E7E8-47C6-81E0-568556F31F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ABC60-2E8B-4183-89B3-394653BD6DF7}">
      <dsp:nvSpPr>
        <dsp:cNvPr id="0" name=""/>
        <dsp:cNvSpPr/>
      </dsp:nvSpPr>
      <dsp:spPr>
        <a:xfrm>
          <a:off x="0" y="0"/>
          <a:ext cx="9387840" cy="106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C000"/>
              </a:solidFill>
            </a:rPr>
            <a:t>1 этап </a:t>
          </a:r>
          <a:r>
            <a:rPr lang="ru-RU" sz="2600" b="1" kern="1200" dirty="0"/>
            <a:t>– Инициация </a:t>
          </a:r>
          <a:r>
            <a:rPr lang="ru-RU" sz="2600" kern="1200" dirty="0"/>
            <a:t>(идея, тема, бизнес-сценарий…)</a:t>
          </a:r>
        </a:p>
      </dsp:txBody>
      <dsp:txXfrm>
        <a:off x="31103" y="31103"/>
        <a:ext cx="8117683" cy="999728"/>
      </dsp:txXfrm>
    </dsp:sp>
    <dsp:sp modelId="{F6F84AEE-8A5E-4051-BA1B-AE89D073CCD6}">
      <dsp:nvSpPr>
        <dsp:cNvPr id="0" name=""/>
        <dsp:cNvSpPr/>
      </dsp:nvSpPr>
      <dsp:spPr>
        <a:xfrm>
          <a:off x="701040" y="1209425"/>
          <a:ext cx="9387840" cy="106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C000"/>
              </a:solidFill>
            </a:rPr>
            <a:t>2 этап </a:t>
          </a:r>
          <a:r>
            <a:rPr lang="ru-RU" sz="2600" b="1" kern="1200" dirty="0"/>
            <a:t>– Планирование </a:t>
          </a:r>
          <a:r>
            <a:rPr lang="ru-RU" sz="2600" kern="1200" dirty="0"/>
            <a:t>(цель, задачи, показатели эффективности, бюджет, риски, кадры …)</a:t>
          </a:r>
        </a:p>
      </dsp:txBody>
      <dsp:txXfrm>
        <a:off x="732143" y="1240528"/>
        <a:ext cx="7934336" cy="999728"/>
      </dsp:txXfrm>
    </dsp:sp>
    <dsp:sp modelId="{7CED3C1A-1AA7-4A9B-A933-330B65D4C6E2}">
      <dsp:nvSpPr>
        <dsp:cNvPr id="0" name=""/>
        <dsp:cNvSpPr/>
      </dsp:nvSpPr>
      <dsp:spPr>
        <a:xfrm>
          <a:off x="1402079" y="2418851"/>
          <a:ext cx="9387840" cy="106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C000"/>
              </a:solidFill>
            </a:rPr>
            <a:t>3 этап </a:t>
          </a:r>
          <a:r>
            <a:rPr lang="ru-RU" sz="2600" b="1" kern="1200" dirty="0"/>
            <a:t>– Выполнение </a:t>
          </a:r>
          <a:r>
            <a:rPr lang="ru-RU" sz="2600" kern="1200" dirty="0"/>
            <a:t>(распределение ресурсов, контроль исполнения …) </a:t>
          </a:r>
        </a:p>
      </dsp:txBody>
      <dsp:txXfrm>
        <a:off x="1433182" y="2449954"/>
        <a:ext cx="7934336" cy="999728"/>
      </dsp:txXfrm>
    </dsp:sp>
    <dsp:sp modelId="{26D0BACD-BE39-4BA2-914F-8351B7BD7C58}">
      <dsp:nvSpPr>
        <dsp:cNvPr id="0" name=""/>
        <dsp:cNvSpPr/>
      </dsp:nvSpPr>
      <dsp:spPr>
        <a:xfrm>
          <a:off x="2103119" y="3628277"/>
          <a:ext cx="9387840" cy="106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C000"/>
              </a:solidFill>
            </a:rPr>
            <a:t>4 этап </a:t>
          </a:r>
          <a:r>
            <a:rPr lang="ru-RU" sz="2600" b="1" kern="1200" dirty="0"/>
            <a:t>– Мониторинг </a:t>
          </a:r>
          <a:r>
            <a:rPr lang="ru-RU" sz="2600" kern="1200" dirty="0"/>
            <a:t>(текущая оценка, сопоставление </a:t>
          </a:r>
          <a:r>
            <a:rPr lang="en-US" sz="2600" kern="1200" dirty="0"/>
            <a:t>KPI</a:t>
          </a:r>
          <a:r>
            <a:rPr lang="ru-RU" sz="2600" kern="1200" dirty="0"/>
            <a:t> проекта с целевыми значениями, переоценка…)</a:t>
          </a:r>
        </a:p>
      </dsp:txBody>
      <dsp:txXfrm>
        <a:off x="2134222" y="3659380"/>
        <a:ext cx="7934336" cy="999728"/>
      </dsp:txXfrm>
    </dsp:sp>
    <dsp:sp modelId="{15A1C133-7411-42C6-B37D-276F60F0EF81}">
      <dsp:nvSpPr>
        <dsp:cNvPr id="0" name=""/>
        <dsp:cNvSpPr/>
      </dsp:nvSpPr>
      <dsp:spPr>
        <a:xfrm>
          <a:off x="2804159" y="4837703"/>
          <a:ext cx="9387840" cy="106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C000"/>
              </a:solidFill>
            </a:rPr>
            <a:t>5 этап </a:t>
          </a:r>
          <a:r>
            <a:rPr lang="ru-RU" sz="2600" b="1" kern="1200" dirty="0"/>
            <a:t>– Завершение </a:t>
          </a:r>
          <a:r>
            <a:rPr lang="ru-RU" sz="2600" kern="1200" dirty="0"/>
            <a:t>(итоговый отчет, хранение, патенты, предложения для внедрения…)</a:t>
          </a:r>
        </a:p>
      </dsp:txBody>
      <dsp:txXfrm>
        <a:off x="2835262" y="4868806"/>
        <a:ext cx="7934336" cy="999728"/>
      </dsp:txXfrm>
    </dsp:sp>
    <dsp:sp modelId="{E6168AC4-2EDF-4090-9B92-7DD4FF168535}">
      <dsp:nvSpPr>
        <dsp:cNvPr id="0" name=""/>
        <dsp:cNvSpPr/>
      </dsp:nvSpPr>
      <dsp:spPr>
        <a:xfrm>
          <a:off x="8697582" y="775802"/>
          <a:ext cx="690257" cy="690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8852890" y="775802"/>
        <a:ext cx="379641" cy="519418"/>
      </dsp:txXfrm>
    </dsp:sp>
    <dsp:sp modelId="{9D8310A0-C151-4BCA-A31A-2F5324E03422}">
      <dsp:nvSpPr>
        <dsp:cNvPr id="0" name=""/>
        <dsp:cNvSpPr/>
      </dsp:nvSpPr>
      <dsp:spPr>
        <a:xfrm>
          <a:off x="9398622" y="1985228"/>
          <a:ext cx="690257" cy="690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9553930" y="1985228"/>
        <a:ext cx="379641" cy="519418"/>
      </dsp:txXfrm>
    </dsp:sp>
    <dsp:sp modelId="{B03FAF90-2296-4513-9ACC-8EB9FF9D23C9}">
      <dsp:nvSpPr>
        <dsp:cNvPr id="0" name=""/>
        <dsp:cNvSpPr/>
      </dsp:nvSpPr>
      <dsp:spPr>
        <a:xfrm>
          <a:off x="10099662" y="3176955"/>
          <a:ext cx="690257" cy="690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10254970" y="3176955"/>
        <a:ext cx="379641" cy="519418"/>
      </dsp:txXfrm>
    </dsp:sp>
    <dsp:sp modelId="{978E610D-6219-4DAC-9980-3EAD52E9860A}">
      <dsp:nvSpPr>
        <dsp:cNvPr id="0" name=""/>
        <dsp:cNvSpPr/>
      </dsp:nvSpPr>
      <dsp:spPr>
        <a:xfrm>
          <a:off x="10800702" y="4398180"/>
          <a:ext cx="690257" cy="690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10956010" y="4398180"/>
        <a:ext cx="379641" cy="51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E383-8174-441C-BD7E-920BA697EC8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B69B-9992-46D7-A097-7BA7DBC2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93A14-CECB-3CD1-6946-16571F47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76407-E7E6-53B0-6F04-956D4CB1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FC314-5358-2246-1C5F-C5F7925A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5F6D4-EC2F-3644-F5D3-D276BB83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A9EB9-122F-7911-056E-DABA4A60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7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BD430-5C68-906C-8E21-8B0B440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F9A74-DDE0-ED00-CAAB-16B6FB8A2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0C174-4C75-B91F-E473-B407FB4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4422A-C692-93D8-810B-654A8B59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96AA0-421A-88C9-8E5E-C8D5E40D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E7659C-BA2D-FF65-52CB-65AEADBF8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B600D7-7CAC-13EE-3BFC-20A0EA20E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5DE67-E11A-A047-A135-833EF27A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6D05E-ADC9-0DAB-3DA8-D020A971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54E48-6AAF-CBCE-59D0-D23A8B42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6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E9F1-C366-570D-9117-C6AE260B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0B223-5793-D6FF-3587-78521C36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B0644-0132-D8FE-FA78-6BA80E04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56016-D661-80A4-0A24-56599238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688EB-4FD2-EBBC-5B11-E3208544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5D64-B628-8F53-9843-DD25612B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7DD26-D0E8-4E01-40E0-564494ED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CB0C5-FF05-FB83-1915-152B0C4B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00C84-8A58-3FF3-CD11-8416CE09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7A77B-2FE6-BD39-7636-E2D3EBFB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6C25E-64B6-CF01-D505-25EDB533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7DB92-D0AD-D9FC-5417-2C0918336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076951-422A-3C91-FD66-80EA415D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133086-6157-FD8E-308D-B1BDB138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40F34D-E37D-251D-01A7-F6EB68C8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30E49-9322-3A13-F1DD-F7B03F86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9CD27-A02A-3DB6-F181-5887FDB9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FA669-9D7C-B97C-B4D0-DB76AC65A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4D7DF-21BB-9363-B1C6-3960E804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19E96-974B-6373-AAC5-1087F7A76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1C244C-5555-FDCB-42E3-53EBD53C6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1A3552-9584-61B1-7695-882F1E3D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32CECC-75FF-294F-00B0-0C270398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5A0801-0F51-CAD2-0427-B3E7FA1A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7CB36-071B-2AB6-51D3-9372EA65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87EDE2-E212-197D-00C8-07674478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CBF9EE-A5D8-2C8C-3CBF-46537CBD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581F72-6737-D70E-FC15-AA8273B5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7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3A56BD-390B-9030-B87A-1289C731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5CD113-DE57-C44E-08E6-F77590C4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1741D-FBCD-2869-1794-6798B07D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FD80-010E-1A32-4FC9-D0AC5B61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3963D-2F77-27DC-79D9-026A041D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4D34E-24ED-62A0-4B67-59824A13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00B8A-7C5F-9DE5-918A-C160B887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A5D791-49BC-C87B-7DD9-D5AF2E43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7840D-AFE7-6F72-EA46-5C84351A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7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958FF-F963-935D-1A27-F7A54A0C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B2B37F-348C-D6C2-5305-C84578A6B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B5D365-497E-A751-0D00-CFD9EB7ED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25B24-734D-A655-838B-1930474A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A2BD46-3740-CFBA-DC4F-A3B2B924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87443-7ADC-F0B5-DACF-02C2C21C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C7D5C-5A19-825B-D1A5-3ACB214A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AD364E-CF8C-75F2-5D65-1DD748229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5A2A2-1FED-B8C5-A201-F3D55A3B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1DC3-6014-4D71-A436-6F29D4FC10AE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40491-31FD-B38F-CC70-8832599CA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3E2C-3F97-2960-B31F-61D90FB4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F412-B9E6-4852-B65B-6EDEFF2BF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0CAC5D-F35C-FCEC-3F19-482CFA5A47C4}"/>
              </a:ext>
            </a:extLst>
          </p:cNvPr>
          <p:cNvSpPr/>
          <p:nvPr userDrawn="1"/>
        </p:nvSpPr>
        <p:spPr>
          <a:xfrm>
            <a:off x="1414332" y="0"/>
            <a:ext cx="10777668" cy="6858000"/>
          </a:xfrm>
          <a:prstGeom prst="rect">
            <a:avLst/>
          </a:prstGeom>
          <a:blipFill dpi="0" rotWithShape="1">
            <a:blip r:embed="rId13" cstate="print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121920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067"/>
            <a:ext cx="12164551" cy="71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26FA7-D009-40B4-ABA2-1D64A6928E6F}"/>
              </a:ext>
            </a:extLst>
          </p:cNvPr>
          <p:cNvSpPr txBox="1"/>
          <p:nvPr/>
        </p:nvSpPr>
        <p:spPr>
          <a:xfrm>
            <a:off x="365125" y="2265217"/>
            <a:ext cx="11626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И СОСТАВЛЕНИЕ ПРОЕКТОВ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ФИЗИЧЕСКОЙ КУЛЬТУРЫ  И  СПОРТА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1761445" y="5955936"/>
            <a:ext cx="8023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 – Якутск </a:t>
            </a:r>
          </a:p>
          <a:p>
            <a:pPr algn="ctr" eaLnBrk="1" hangingPunct="1"/>
            <a:r>
              <a:rPr lang="ru-RU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400" b="1" dirty="0">
              <a:solidFill>
                <a:srgbClr val="BFBFBF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pic>
        <p:nvPicPr>
          <p:cNvPr id="307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211138"/>
            <a:ext cx="2751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" y="4849813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9163" y="5776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5675" y="1463675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5700" y="357188"/>
            <a:ext cx="446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1336675"/>
            <a:ext cx="11477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5943601" y="4324350"/>
            <a:ext cx="604837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ru-RU" alt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Найданов</a:t>
            </a: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Баир</a:t>
            </a: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Намдакович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latinLnBrk="1" hangingPunct="1"/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отдела федеральных и ведомственных проектов </a:t>
            </a:r>
            <a:r>
              <a:rPr lang="en-US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naidanov_bn@fcpsr.ru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509272" y="112579"/>
            <a:ext cx="41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3253154" y="145158"/>
            <a:ext cx="649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Список ФЭП 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5604D85-48B4-1088-1C01-FF8A7488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06112"/>
              </p:ext>
            </p:extLst>
          </p:nvPr>
        </p:nvGraphicFramePr>
        <p:xfrm>
          <a:off x="19456" y="548640"/>
          <a:ext cx="1217254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73">
                  <a:extLst>
                    <a:ext uri="{9D8B030D-6E8A-4147-A177-3AD203B41FA5}">
                      <a16:colId xmlns:a16="http://schemas.microsoft.com/office/drawing/2014/main" val="3384510441"/>
                    </a:ext>
                  </a:extLst>
                </a:gridCol>
                <a:gridCol w="11486671">
                  <a:extLst>
                    <a:ext uri="{9D8B030D-6E8A-4147-A177-3AD203B41FA5}">
                      <a16:colId xmlns:a16="http://schemas.microsoft.com/office/drawing/2014/main" val="1096325556"/>
                    </a:ext>
                  </a:extLst>
                </a:gridCol>
              </a:tblGrid>
              <a:tr h="448970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ФЭП,  ответственные организации, годы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55688"/>
                  </a:ext>
                </a:extLst>
              </a:tr>
              <a:tr h="12870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«Индивидуализация тренировочного процесса на основе дифференцированного подхода к условиям реализаций требований программ спортивной подготовки по видам спорта (этап начальной подготовки и тренировочный этап)»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по физической культуре и спорту г. Санкт-Петербурга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(2020-2023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883541"/>
                  </a:ext>
                </a:extLst>
              </a:tr>
              <a:tr h="12870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спортивной подготовки в боксе на основе реализации индивидуально-типологического подхода и использования компьютерных технологий (на примере Кемеровской области – Кузбасса)»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ГБФСУ «Спортивная школа олимпийского резерва Кузбасса по боксу имени Заслуженного тренера СССР В.П.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Курегешева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 – 2024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56883"/>
                  </a:ext>
                </a:extLst>
              </a:tr>
              <a:tr h="158636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«Апробация и внедрение технологий повышения вовлеченности населения в занятия физической культурой и спортом на основе использования современного отечественного спортивного оборудования и инвентаря, включая начальные этапы спортивной подготовки»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Ассоциация производителей и экспортеров отечественных спортивных товаров и оборудования (АПЭОСТО), ОГФСО «Юность России», Ассоциация специалистов спортивной индустрии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 – 09.2025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0402"/>
                  </a:ext>
                </a:extLst>
              </a:tr>
              <a:tr h="158636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«Совершенствование системы подготовки спортивного резерва в циклических видах спорта с использованием инновационной технологии физиологического аватара (цифровой двойник спортсмена) (на примере велосипедного спорта)»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ФГБУ ПОО «Государственное училище (техникум) олимпийского резерва г. Самара», Частное образовательное учреждение ДПО «СЕТЕВАЯ АКАДЕМИЯ – С», МБУ ГО Самара «Спортивная школа олимпийского резерва № 15 «Виктория»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 – 11.2025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34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1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525302" y="112579"/>
            <a:ext cx="386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3253154" y="145158"/>
            <a:ext cx="649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Список ФЭП 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5604D85-48B4-1088-1C01-FF8A7488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30496"/>
              </p:ext>
            </p:extLst>
          </p:nvPr>
        </p:nvGraphicFramePr>
        <p:xfrm>
          <a:off x="9728" y="694790"/>
          <a:ext cx="12192000" cy="641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24">
                  <a:extLst>
                    <a:ext uri="{9D8B030D-6E8A-4147-A177-3AD203B41FA5}">
                      <a16:colId xmlns:a16="http://schemas.microsoft.com/office/drawing/2014/main" val="3384510441"/>
                    </a:ext>
                  </a:extLst>
                </a:gridCol>
                <a:gridCol w="11711076">
                  <a:extLst>
                    <a:ext uri="{9D8B030D-6E8A-4147-A177-3AD203B41FA5}">
                      <a16:colId xmlns:a16="http://schemas.microsoft.com/office/drawing/2014/main" val="1096325556"/>
                    </a:ext>
                  </a:extLst>
                </a:gridCol>
              </a:tblGrid>
              <a:tr h="476537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ФЭП,  ответственные организации, годы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55688"/>
                  </a:ext>
                </a:extLst>
              </a:tr>
              <a:tr h="13660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регионального сегмента научно-методического обеспечения и сопровождения спортивной подготовки с применением системы автоматизации данных (на примере Воронежской области)»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 Воронежской области «Центр спортивной подготовки сборных команд», РОО «Олимпийский совет Воронежской области», АНО «Кластер информационных технологий Воронежской области»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 – 2024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883541"/>
                  </a:ext>
                </a:extLst>
              </a:tr>
              <a:tr h="231914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«Разработка и внедрение модели функционирования системы комплексной подготовки спортивного и кадрового резерва (на примере федерального училища олимпийского резерва г. Иркутска)» </a:t>
                      </a:r>
                      <a:r>
                        <a:rPr lang="ru-RU" sz="2000" dirty="0"/>
                        <a:t>ФГБУ ПОО «Государственное училище (колледж) олимпийского резерва г. Иркутск, ФГБУ ФЦПСР, Филиал ФГБОУ ВО «</a:t>
                      </a:r>
                      <a:r>
                        <a:rPr lang="ru-RU" sz="2000" dirty="0" err="1"/>
                        <a:t>РГУФКСМиТ</a:t>
                      </a:r>
                      <a:r>
                        <a:rPr lang="ru-RU" sz="2000" dirty="0"/>
                        <a:t>» в г. Иркутске, ФГБНУ «Восточно-Сибирский институт медико-экологических исследований», Ассоциация по содействию развитию ФКС «Федерация спортивной медицины», Министерство спорта Иркутской области, ОГБПОУ (техникум) «Училище олимпийского резерва» (Ангарск), ОГБУ «Ресурсно-методический центр развития физической культуры и спорта Иркутской области </a:t>
                      </a:r>
                      <a:r>
                        <a:rPr lang="ru-RU" sz="2000" b="1" dirty="0"/>
                        <a:t>(2021-2025 гг.)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56883"/>
                  </a:ext>
                </a:extLst>
              </a:tr>
              <a:tr h="200145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chemeClr val="tx1"/>
                          </a:solidFill>
                        </a:rPr>
                        <a:t>«Комплексное сопровождение подготовки спортивного резерва (КСПСР) по виду спорта  «</a:t>
                      </a:r>
                      <a:r>
                        <a:rPr lang="ru-RU" sz="2000" b="1" u="none" dirty="0" err="1">
                          <a:solidFill>
                            <a:schemeClr val="tx1"/>
                          </a:solidFill>
                        </a:rPr>
                        <a:t>мас</a:t>
                      </a:r>
                      <a:r>
                        <a:rPr lang="ru-RU" sz="2000" b="1" u="none" dirty="0">
                          <a:solidFill>
                            <a:schemeClr val="tx1"/>
                          </a:solidFill>
                        </a:rPr>
                        <a:t>-рестлинг» </a:t>
                      </a:r>
                      <a:r>
                        <a:rPr lang="ru-RU" sz="2000" b="0" u="none" dirty="0">
                          <a:solidFill>
                            <a:schemeClr val="tx1"/>
                          </a:solidFill>
                        </a:rPr>
                        <a:t>ГБОУ ВО «Чурапчинский государственный институт ФКС», Министерство по физической культуре и спорту Республики Саха (Якутия), Всероссийская федерация </a:t>
                      </a:r>
                      <a:r>
                        <a:rPr lang="ru-RU" sz="2000" b="0" u="none" dirty="0" err="1">
                          <a:solidFill>
                            <a:schemeClr val="tx1"/>
                          </a:solidFill>
                        </a:rPr>
                        <a:t>мас</a:t>
                      </a:r>
                      <a:r>
                        <a:rPr lang="ru-RU" sz="2000" b="0" u="none" dirty="0">
                          <a:solidFill>
                            <a:schemeClr val="tx1"/>
                          </a:solidFill>
                        </a:rPr>
                        <a:t>-рестлинга, ГБУ Республики Саха (Якутия) «Республиканский центр национальных видов спорта им В. </a:t>
                      </a:r>
                      <a:r>
                        <a:rPr lang="ru-RU" sz="2000" b="0" u="none" dirty="0" err="1">
                          <a:solidFill>
                            <a:schemeClr val="tx1"/>
                          </a:solidFill>
                        </a:rPr>
                        <a:t>Манчаары</a:t>
                      </a:r>
                      <a:r>
                        <a:rPr lang="ru-RU" sz="2000" b="0" u="none" dirty="0">
                          <a:solidFill>
                            <a:schemeClr val="tx1"/>
                          </a:solidFill>
                        </a:rPr>
                        <a:t>», Некоммерческая организация «</a:t>
                      </a:r>
                      <a:r>
                        <a:rPr lang="ru-RU" sz="2000" b="0" u="none" dirty="0" err="1">
                          <a:solidFill>
                            <a:schemeClr val="tx1"/>
                          </a:solidFill>
                        </a:rPr>
                        <a:t>Эрэл</a:t>
                      </a:r>
                      <a:r>
                        <a:rPr lang="ru-RU" sz="2000" b="0" u="none" dirty="0">
                          <a:solidFill>
                            <a:schemeClr val="tx1"/>
                          </a:solidFill>
                        </a:rPr>
                        <a:t>» </a:t>
                      </a:r>
                      <a:r>
                        <a:rPr lang="ru-RU" sz="2000" b="1" u="none" dirty="0">
                          <a:solidFill>
                            <a:schemeClr val="tx1"/>
                          </a:solidFill>
                        </a:rPr>
                        <a:t>(2021 – 2025 гг.)</a:t>
                      </a:r>
                    </a:p>
                    <a:p>
                      <a:endParaRPr lang="ru-RU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9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514882" y="112579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3253154" y="145158"/>
            <a:ext cx="649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Список ФЭП 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5604D85-48B4-1088-1C01-FF8A7488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28483"/>
              </p:ext>
            </p:extLst>
          </p:nvPr>
        </p:nvGraphicFramePr>
        <p:xfrm>
          <a:off x="9728" y="850480"/>
          <a:ext cx="12192000" cy="600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24">
                  <a:extLst>
                    <a:ext uri="{9D8B030D-6E8A-4147-A177-3AD203B41FA5}">
                      <a16:colId xmlns:a16="http://schemas.microsoft.com/office/drawing/2014/main" val="3384510441"/>
                    </a:ext>
                  </a:extLst>
                </a:gridCol>
                <a:gridCol w="11711076">
                  <a:extLst>
                    <a:ext uri="{9D8B030D-6E8A-4147-A177-3AD203B41FA5}">
                      <a16:colId xmlns:a16="http://schemas.microsoft.com/office/drawing/2014/main" val="1096325556"/>
                    </a:ext>
                  </a:extLst>
                </a:gridCol>
              </a:tblGrid>
              <a:tr h="468448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ФЭП,  ответственные организации, годы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55688"/>
                  </a:ext>
                </a:extLst>
              </a:tr>
              <a:tr h="67320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«Комплексное сопровождение подготовки спортивного резерва (КСПСР) в Новосибирской области» </a:t>
                      </a:r>
                      <a:r>
                        <a:rPr lang="ru-RU" sz="1700" dirty="0"/>
                        <a:t>ГАУ Новосибирской области «Региональный центр спортивной подготовки сборных команд и спортивного резерва», </a:t>
                      </a:r>
                      <a:r>
                        <a:rPr lang="ru-RU" sz="1700" b="1" dirty="0"/>
                        <a:t>(2021 – 2025 гг.)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883541"/>
                  </a:ext>
                </a:extLst>
              </a:tr>
              <a:tr h="96213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«Систематизация порядка комплектования групп спортивной подготовки по видам спорта»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КАУ «Центр спортивной подготовки сборных команд Алтайского края», ФГБОУ ВО «Алтайский государственный педагогический университет», КГБПОУ «Алтайское училище олимпийского резерва», РОО «Алтайская федерация баскетбола»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– 2024 гг.</a:t>
                      </a:r>
                      <a:endParaRPr lang="ru-RU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56883"/>
                  </a:ext>
                </a:extLst>
              </a:tr>
              <a:tr h="19518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модели медико-биологического и психологического обеспечения подготовки спортивного резерва и спортивных сборных команд Нижегородской области с применением технологии динамического контроля и оценки функционального состояния спортсменов»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ГБУ Нижегородской области «Врачебно-физкультурный диспансер»,   ФГАУ ВО «Национальный исследовательский Нижегородский университет имени Н.И. Лобачевского», ФГБУ «Федеральный научно-клинический центр спортивной медицины и реабилитации» ФМБА, ФГАОУ ВО «Российский национальный исследовательский медицинский университет имени Н.И. Пирогова», ГБПОУ «Нижегородское областное училище олимпийского резерва имени В.С. Тишина»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(2022 -2025 гг.)</a:t>
                      </a:r>
                      <a:endParaRPr lang="ru-RU" sz="17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0402"/>
                  </a:ext>
                </a:extLst>
              </a:tr>
              <a:tr h="19518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моделей практической реализации положений о гармонизации сферы физической культуры и спорта и сферы образования на региональном уровне»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ФГБУ ФЦПСР, Комитет по физической культуре и спорту Ленинградской области, ГАУ Ленинградской области «Центр подготовки спортивного резерва по горнолыжному спорту и фристайлу», ФГБОУ ВО «Северо-западный государственный медицинский университет им. И.И. Мечникова», Министерство молодежной политики и спорта Саратовской области, ГБУ «Саратовский областной центр спортивной подготовки», Министерство физической культуры и спорта Пермского края, КГБУ «Центр спортивной подготовки Пермского края»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(2022 -2024 гг.)</a:t>
                      </a:r>
                      <a:endParaRPr lang="ru-RU" sz="17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98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3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5" y="889154"/>
            <a:ext cx="6066690" cy="582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EA6AA-8A9A-7439-078C-804F3CA81CF9}"/>
              </a:ext>
            </a:extLst>
          </p:cNvPr>
          <p:cNvSpPr txBox="1"/>
          <p:nvPr/>
        </p:nvSpPr>
        <p:spPr>
          <a:xfrm>
            <a:off x="7318043" y="2181914"/>
            <a:ext cx="45775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ФОРМА ЗАЯВКИ НА ПРИЗНАНИЕ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ОРГАНИЗАЦИИ (ИЙ)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ФЕДЕРАЛЬНОЙ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ЭКСПЕРИМЕНТАЛЬНОЙ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ПЛОЩАДКОЙ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15D77-5BBD-E95B-6053-C43E00BAC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E7C1C-0B48-F2F8-FD34-94936047129F}"/>
              </a:ext>
            </a:extLst>
          </p:cNvPr>
          <p:cNvSpPr txBox="1"/>
          <p:nvPr/>
        </p:nvSpPr>
        <p:spPr>
          <a:xfrm>
            <a:off x="11514882" y="112579"/>
            <a:ext cx="4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1247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99EB7-EA62-48EB-730D-B9812E393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EA6AA-8A9A-7439-078C-804F3CA81CF9}"/>
              </a:ext>
            </a:extLst>
          </p:cNvPr>
          <p:cNvSpPr txBox="1"/>
          <p:nvPr/>
        </p:nvSpPr>
        <p:spPr>
          <a:xfrm>
            <a:off x="2488307" y="48100"/>
            <a:ext cx="902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СОДЕРЖАНИЕ ФЕДЕРАЛЬНОГО ЭКСПЕРИМЕНТАЛЬНОГО (ИННОВАЦИОННОГО)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DA16C-2246-2A89-C775-364DD4D528D2}"/>
              </a:ext>
            </a:extLst>
          </p:cNvPr>
          <p:cNvSpPr txBox="1"/>
          <p:nvPr/>
        </p:nvSpPr>
        <p:spPr>
          <a:xfrm>
            <a:off x="11514882" y="206713"/>
            <a:ext cx="550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14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41EB2EF8-EE02-5570-06D3-0CB1780E5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97774"/>
              </p:ext>
            </p:extLst>
          </p:nvPr>
        </p:nvGraphicFramePr>
        <p:xfrm>
          <a:off x="0" y="879097"/>
          <a:ext cx="12191998" cy="592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155873422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3542010665"/>
                    </a:ext>
                  </a:extLst>
                </a:gridCol>
              </a:tblGrid>
              <a:tr h="59247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0484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1B116-2EDF-E113-2521-230B3964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" y="1019247"/>
            <a:ext cx="6096000" cy="5660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6C5EB9-F9F8-6F67-D93F-441FA62B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452" y="1414823"/>
            <a:ext cx="6123432" cy="523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8841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AEA6AA-8A9A-7439-078C-804F3CA81CF9}"/>
              </a:ext>
            </a:extLst>
          </p:cNvPr>
          <p:cNvSpPr txBox="1"/>
          <p:nvPr/>
        </p:nvSpPr>
        <p:spPr>
          <a:xfrm>
            <a:off x="63108" y="759429"/>
            <a:ext cx="1206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ФОРМА ПЛАНА РЕАЛИЗАЦИИ ФЕДЕРАЛЬНОГО ЭКСПЕРИМЕНТАЛЬНОГО (ИННОВАЦИОННОГО)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1190E-569C-CB4D-D623-F96C331D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39" y="1652386"/>
            <a:ext cx="9065216" cy="4950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47E22-99A8-EE42-41CD-158507148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AC274-6AEC-55C8-68A9-77EB3B090BAF}"/>
              </a:ext>
            </a:extLst>
          </p:cNvPr>
          <p:cNvSpPr txBox="1"/>
          <p:nvPr/>
        </p:nvSpPr>
        <p:spPr>
          <a:xfrm>
            <a:off x="11514882" y="190244"/>
            <a:ext cx="4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5145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AEA6AA-8A9A-7439-078C-804F3CA81CF9}"/>
              </a:ext>
            </a:extLst>
          </p:cNvPr>
          <p:cNvSpPr txBox="1"/>
          <p:nvPr/>
        </p:nvSpPr>
        <p:spPr>
          <a:xfrm>
            <a:off x="63108" y="766353"/>
            <a:ext cx="1206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ФОРМА ПРОГРАММЫ РЕАЛИЗАЦИИ ФЕДЕРАЛЬНОГО ЭКСПЕРИМЕНТАЛЬНОГО (ИННОВАЦИОННОГО)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BB453-EE75-ABA0-BE07-B6744860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63" y="1677680"/>
            <a:ext cx="8109791" cy="51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1C62A9-1F31-8574-3EC4-CDB73C253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544D5-65FC-6F97-C091-C609452A76C1}"/>
              </a:ext>
            </a:extLst>
          </p:cNvPr>
          <p:cNvSpPr txBox="1"/>
          <p:nvPr/>
        </p:nvSpPr>
        <p:spPr>
          <a:xfrm>
            <a:off x="11409373" y="206713"/>
            <a:ext cx="61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1221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99EB7-EA62-48EB-730D-B9812E393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"/>
            <a:ext cx="12192000" cy="705322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EA6AA-8A9A-7439-078C-804F3CA81CF9}"/>
              </a:ext>
            </a:extLst>
          </p:cNvPr>
          <p:cNvSpPr txBox="1"/>
          <p:nvPr/>
        </p:nvSpPr>
        <p:spPr>
          <a:xfrm>
            <a:off x="2488307" y="48100"/>
            <a:ext cx="902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ОБРАЗЕЦ СОГЛАШЕНИЯ УЧАСТНИКОВ ФЕДЕРАЛЬНОГО ЭКСПЕРИМЕНТАЛЬНОГО (ИННОВАЦИОННОГО)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DA16C-2246-2A89-C775-364DD4D528D2}"/>
              </a:ext>
            </a:extLst>
          </p:cNvPr>
          <p:cNvSpPr txBox="1"/>
          <p:nvPr/>
        </p:nvSpPr>
        <p:spPr>
          <a:xfrm>
            <a:off x="11514882" y="206713"/>
            <a:ext cx="550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17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41EB2EF8-EE02-5570-06D3-0CB1780E5052}"/>
              </a:ext>
            </a:extLst>
          </p:cNvPr>
          <p:cNvGraphicFramePr>
            <a:graphicFrameLocks noGrp="1"/>
          </p:cNvGraphicFramePr>
          <p:nvPr/>
        </p:nvGraphicFramePr>
        <p:xfrm>
          <a:off x="0" y="879097"/>
          <a:ext cx="12191998" cy="592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155873422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3542010665"/>
                    </a:ext>
                  </a:extLst>
                </a:gridCol>
              </a:tblGrid>
              <a:tr h="59247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0484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E98A0-5FA8-7A21-3A24-C3D8F3FC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879097"/>
            <a:ext cx="4322089" cy="58291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1628D-260C-DAEA-AF5E-FF233FEBD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465" y="912035"/>
            <a:ext cx="4413656" cy="58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121920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067"/>
            <a:ext cx="12164551" cy="71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26FA7-D009-40B4-ABA2-1D64A6928E6F}"/>
              </a:ext>
            </a:extLst>
          </p:cNvPr>
          <p:cNvSpPr txBox="1"/>
          <p:nvPr/>
        </p:nvSpPr>
        <p:spPr>
          <a:xfrm>
            <a:off x="282575" y="3088194"/>
            <a:ext cx="11626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211138"/>
            <a:ext cx="2751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" y="4849813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9163" y="5776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5675" y="1463675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5700" y="357188"/>
            <a:ext cx="446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1336675"/>
            <a:ext cx="11477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23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61546"/>
            <a:ext cx="11932920" cy="67261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предприятие, предназначенное для создания уникальных продуктов, услуг или результатов </a:t>
            </a:r>
          </a:p>
          <a:p>
            <a:pPr algn="just" fontAlgn="base"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Английская Ассоциация проект-менеджеров: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отдельное предприятие с определенными целями, часто включающими требования по времени, стоимости и качеству достигаемых результатов .</a:t>
            </a:r>
          </a:p>
          <a:p>
            <a:pPr algn="just" fontAlgn="base"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Германия, стандарт DIN 69901: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предприятие (намерение), которое в значительной степени характеризуется неповторимостью условий в их совокупности, например: задание цели; временные, финансовые, людские и другие ограничения; разграничения от других намерений; специфическая для проекта организация его осуществления .</a:t>
            </a:r>
          </a:p>
          <a:p>
            <a:pPr algn="just" fontAlgn="base"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Бэгьюли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последовательность взаимосвязанных событий, которые происходят в течение установленного ограниченного периода времени и направлены на достижение неповторимого, но в то же время определенного результата.</a:t>
            </a:r>
          </a:p>
          <a:p>
            <a:pPr algn="just" fontAlgn="base"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Ивасенко, Я.И. Никонова, М.В.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Каркавин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ограниченное по времени целенаправленное изменение отдельной системы с изначально четко определенными целями, достижение которых определяет завершение проекта, с установленными требованиями к срокам, результатам, риску, рамкам расходования средств и ресурсов и к организационной структуре .</a:t>
            </a:r>
          </a:p>
          <a:p>
            <a:pPr algn="just" fontAlgn="base"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Фунтов: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целенаправленная, ограниченная во времени деятельность, осуществляемая для удовлетворения конкретных потребностей при наличии внешних и внутренних ограничений и использовании ограниченных ресурсов.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уникальность, разовый характер, ограниченность по времени, ограниченность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3173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41E95B8F-A074-7D8E-C62F-95AB05C08A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13"/>
            <a:ext cx="121920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974" y="116257"/>
            <a:ext cx="7631876" cy="6020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Этапы управления проектами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FB64271-B31F-0CCC-BEEE-9F4BF42B5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94431"/>
              </p:ext>
            </p:extLst>
          </p:nvPr>
        </p:nvGraphicFramePr>
        <p:xfrm>
          <a:off x="0" y="958362"/>
          <a:ext cx="12192000" cy="589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DE94A0CE-4ED6-A867-2205-C67F892D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153" y="217215"/>
            <a:ext cx="43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  <a:latin typeface="Oswald Bold"/>
                <a:ea typeface="SF Pro Display"/>
                <a:cs typeface="SF Pro Display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55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36513"/>
            <a:ext cx="121920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1498352" y="112713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  <a:latin typeface="Oswald Bold"/>
                <a:ea typeface="SF Pro Display"/>
                <a:cs typeface="SF Pro Display"/>
              </a:rPr>
              <a:t>04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115" y="-36513"/>
            <a:ext cx="8141677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7947" y="4368074"/>
            <a:ext cx="11711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Цели и задачи Стратегии: </a:t>
            </a:r>
          </a:p>
          <a:p>
            <a:pPr indent="-3600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создание межотраслевой кластерной системы научно-методического и медико-биологического и медицинского обеспечения спорта с развитием экспериментальной и инновационной деятельности;</a:t>
            </a:r>
          </a:p>
          <a:p>
            <a:pPr indent="-3600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создание межотраслевой системы комплексного научно-технологического сопровождения, медико-биологического, медицинского и антидопингового обеспечения подготовки спортивного резерва, а также обеспечение развития экспериментальной и инновационной деятельности в сфере физической культуры и спорта…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3667704"/>
            <a:ext cx="1213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Распоряжение  Правительства  Российской Федерации от 24 ноября 2020 г. N 3081-р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498853" y="112579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2400301" y="112742"/>
            <a:ext cx="902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КОНЦЕПЦИЯ ПОДГОТОВКИ СПОРТИВНОГО РЕЗЕРВА В РОССИЙСКОЙ ФЕДЕРАЦИИ ДО 2025 ГОДА</a:t>
            </a:r>
            <a:endParaRPr lang="ru-RU" sz="2800" b="1" dirty="0">
              <a:solidFill>
                <a:srgbClr val="3D0F86"/>
              </a:solidFill>
              <a:latin typeface="PF Din Text Cond Pr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11C79-FE5B-4534-AC38-333489A1862B}"/>
              </a:ext>
            </a:extLst>
          </p:cNvPr>
          <p:cNvSpPr txBox="1"/>
          <p:nvPr/>
        </p:nvSpPr>
        <p:spPr>
          <a:xfrm>
            <a:off x="2400301" y="1113705"/>
            <a:ext cx="875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утверждена распоряжением Правительства Российской Федерации от 17 октября 2018 г. N 2245-р</a:t>
            </a:r>
            <a:endParaRPr lang="ru-RU" sz="2000" b="1" dirty="0">
              <a:solidFill>
                <a:srgbClr val="3D0F86"/>
              </a:solidFill>
              <a:latin typeface="PF Din Text Cond Pro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178168" y="2459864"/>
            <a:ext cx="10057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</a:rPr>
              <a:t>   - В связи с усилением конкуренции в спорте необходимо постоянное совершенствование качества методического, научно-методического, медико-биологического обеспечения, </a:t>
            </a:r>
            <a:r>
              <a:rPr lang="ru-RU" sz="2400" b="1" dirty="0">
                <a:solidFill>
                  <a:schemeClr val="tx2"/>
                </a:solidFill>
              </a:rPr>
              <a:t>развитие экспериментальной и инновационной деятельности в системе подготовки спортивного резерва.</a:t>
            </a: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     - Необходимо внедрение лучших методик, полученных в результате </a:t>
            </a:r>
            <a:r>
              <a:rPr lang="ru-RU" sz="2400" b="1" dirty="0">
                <a:solidFill>
                  <a:schemeClr val="tx2"/>
                </a:solidFill>
              </a:rPr>
              <a:t>инновационной и экспериментальной деятельности</a:t>
            </a:r>
            <a:r>
              <a:rPr lang="ru-RU" sz="2400" dirty="0">
                <a:solidFill>
                  <a:schemeClr val="tx2"/>
                </a:solidFill>
              </a:rPr>
              <a:t>, в практическую работу.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4526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495647" y="112579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2210411" y="35635"/>
            <a:ext cx="9205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КОНЦЕПЦИЯ РАЗВИТИЯ ДЕТСКО-ЮНОШЕСКОГО СПОРТА В РОССИЙСКОЙ ФЕДЕРАЦИИ ДО 2030 года</a:t>
            </a:r>
            <a:endParaRPr lang="ru-RU" sz="2800" b="1" dirty="0">
              <a:solidFill>
                <a:srgbClr val="3D0F86"/>
              </a:solidFill>
              <a:latin typeface="PF Din Text Cond Pr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11C79-FE5B-4534-AC38-333489A1862B}"/>
              </a:ext>
            </a:extLst>
          </p:cNvPr>
          <p:cNvSpPr txBox="1"/>
          <p:nvPr/>
        </p:nvSpPr>
        <p:spPr>
          <a:xfrm>
            <a:off x="2210411" y="954107"/>
            <a:ext cx="950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утверждена распоряжением Правительства РФ от 28.12.2021 N 3894-р 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45122" y="1724584"/>
            <a:ext cx="1132298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</a:rPr>
              <a:t>- Разработка и реализация </a:t>
            </a:r>
            <a:r>
              <a:rPr lang="ru-RU" sz="2400" b="1" dirty="0">
                <a:solidFill>
                  <a:srgbClr val="002060"/>
                </a:solidFill>
              </a:rPr>
              <a:t>межведомственных инновационных и экспериментальных программ </a:t>
            </a:r>
            <a:r>
              <a:rPr lang="ru-RU" sz="2400" dirty="0">
                <a:solidFill>
                  <a:srgbClr val="002060"/>
                </a:solidFill>
              </a:rPr>
              <a:t>в сфере детско-юношеского спорта, направленных на создание условий для осуществления ориентации на вид спорта с учетом возможностей детей, вовлеченных в систематические занятия спортом, и отбора спортивно одаренных детей в целях подготовки спортивного резерва и спортсменов высокого класса, для развития спортивной медицины и научно-методического обеспечения, для повышения качества, форм и видов отечественной спортивной продукции, в том числе спортивного инвентаря, оборудования, экипировки.</a:t>
            </a:r>
          </a:p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</a:rPr>
              <a:t>       - Отбор и внедрение передовых методик, полученных в результате инновационной и экспериментальной деятельности в области детско-юношеского спорта, в практическую работу.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9367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510074" y="11257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254515" y="512689"/>
            <a:ext cx="11937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Приказ Минспорта России от 30 сентября 2015 г. № 914 «Об утверждении порядка осуществления экспериментальной и инновационной деятельности в области физической культуры»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56686"/>
            <a:ext cx="12182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b="1" dirty="0">
                <a:solidFill>
                  <a:srgbClr val="002060"/>
                </a:solidFill>
              </a:rPr>
              <a:t>      Экспериментальная и инновационная деятельность в области физической культуры и спорта осуществляется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 целях обеспечения модернизации и развития отрасли, в том числе подготовки спортивного резерва</a:t>
            </a:r>
            <a:r>
              <a:rPr lang="ru-RU" sz="2200" b="1" dirty="0">
                <a:solidFill>
                  <a:srgbClr val="002060"/>
                </a:solidFill>
              </a:rPr>
              <a:t>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области физической культуры и спорта.</a:t>
            </a:r>
          </a:p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       </a:t>
            </a:r>
            <a:r>
              <a:rPr lang="ru-RU" sz="2200" b="1" dirty="0">
                <a:solidFill>
                  <a:srgbClr val="002060"/>
                </a:solidFill>
              </a:rPr>
              <a:t>Экспериментальная деятельность </a:t>
            </a:r>
            <a:r>
              <a:rPr lang="ru-RU" sz="2200" dirty="0">
                <a:solidFill>
                  <a:srgbClr val="002060"/>
                </a:solidFill>
              </a:rPr>
              <a:t>в области физической культуры и спорта направлена на разработку, апробацию и внедрение новых спортивных технологий, методик и ресурсов и осуществляется в форме реализации экспериментальных проектов.</a:t>
            </a:r>
          </a:p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       </a:t>
            </a:r>
            <a:r>
              <a:rPr lang="ru-RU" sz="2200" b="1" dirty="0">
                <a:solidFill>
                  <a:srgbClr val="002060"/>
                </a:solidFill>
              </a:rPr>
              <a:t>Инновационная деятельность </a:t>
            </a:r>
            <a:r>
              <a:rPr lang="ru-RU" sz="2200" dirty="0">
                <a:solidFill>
                  <a:srgbClr val="002060"/>
                </a:solidFill>
              </a:rPr>
              <a:t>в области физической культуры и спорта ориентирована на совершенствование научно-методического, методического, организационного, правового, финансового, кадрового, материально-технического и иного обеспечения отрасли, в том числе системы подготовки спортивного резерва и осуществляется в форме реализации инновационных проектов.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495647" y="112579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2286000" y="145158"/>
            <a:ext cx="897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Список ФЭП по направлению «Спортивный резерв»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5604D85-48B4-1088-1C01-FF8A7488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16097"/>
              </p:ext>
            </p:extLst>
          </p:nvPr>
        </p:nvGraphicFramePr>
        <p:xfrm>
          <a:off x="176782" y="817901"/>
          <a:ext cx="11839727" cy="58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120">
                  <a:extLst>
                    <a:ext uri="{9D8B030D-6E8A-4147-A177-3AD203B41FA5}">
                      <a16:colId xmlns:a16="http://schemas.microsoft.com/office/drawing/2014/main" val="3384510441"/>
                    </a:ext>
                  </a:extLst>
                </a:gridCol>
                <a:gridCol w="11172607">
                  <a:extLst>
                    <a:ext uri="{9D8B030D-6E8A-4147-A177-3AD203B41FA5}">
                      <a16:colId xmlns:a16="http://schemas.microsoft.com/office/drawing/2014/main" val="1096325556"/>
                    </a:ext>
                  </a:extLst>
                </a:gridCol>
              </a:tblGrid>
              <a:tr h="567546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ФЭП,  ответственные организации, годы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55688"/>
                  </a:ext>
                </a:extLst>
              </a:tr>
              <a:tr h="12420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модели подготовки спортивного резерва по виду спорта волейбол на основе кластерного взаимодействия (на примере Московской области)»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ГАУ Московской области «Центр спортивной подготовки по игровым видам спорта № 6» АНОО «Гимназия Святителя Василия Великого» (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2016-2022 гг.)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83541"/>
                  </a:ext>
                </a:extLst>
              </a:tr>
              <a:tr h="115984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модели информационного взаимодействия между субъектами региональной системы подготовки спортивного резерва (на примере Республики Саха (Якутия)»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ГБУ Республики Саха (Якутия) «Региональный центр подготовки спортивного резерва» ООО «Центр программного обеспечения «Статус»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(2016 – 2024 гг.)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56883"/>
                  </a:ext>
                </a:extLst>
              </a:tr>
              <a:tr h="133189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«Модель кластерного взаимодействия по подготовке велосипедистов высокого класса регионов Урала, Сибири и Дальнего Востока на базе Омского велотрека»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Министерство по делам молодёжи, физической культуре и спорту Омской области, Москаленское станичное казачье общество Омского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отдельского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казачьего общества Сибирского войскового казачьего общества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(2017 – 2024 гг.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660402"/>
                  </a:ext>
                </a:extLst>
              </a:tr>
              <a:tr h="133189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кластерной модели подготовки спортивного резерва по вольной борьбе среди женщин в Сибирском федеральном округе»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КГБУ«Спортивная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 олимпийского резерва имени Б.Х.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Сайтиева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(Красноярск), НО «Региональный общественный фонд развития спортивной женской борьбы»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(2018 – 2025 гг.)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29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3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1D36E-D307-4805-8416-DB3A4F83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36944"/>
            <a:ext cx="12192000" cy="70532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CEB6-DA53-4615-8C44-616669FFB36D}"/>
              </a:ext>
            </a:extLst>
          </p:cNvPr>
          <p:cNvSpPr txBox="1"/>
          <p:nvPr/>
        </p:nvSpPr>
        <p:spPr>
          <a:xfrm>
            <a:off x="11495647" y="112579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 Bold" panose="00000800000000000000" pitchFamily="2" charset="-52"/>
                <a:ea typeface="SF Pro Display" panose="00000500000000000000" pitchFamily="2" charset="0"/>
              </a:rPr>
              <a:t>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C58EA-8E27-4A3D-8341-3D8AE0D667E8}"/>
              </a:ext>
            </a:extLst>
          </p:cNvPr>
          <p:cNvSpPr txBox="1"/>
          <p:nvPr/>
        </p:nvSpPr>
        <p:spPr>
          <a:xfrm>
            <a:off x="3253154" y="145158"/>
            <a:ext cx="649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Список ФЭП </a:t>
            </a:r>
            <a:endParaRPr lang="ru-RU" b="1" dirty="0">
              <a:solidFill>
                <a:srgbClr val="3D0F86"/>
              </a:solidFill>
              <a:latin typeface="PF Din Text Cond Pro bold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5604D85-48B4-1088-1C01-FF8A7488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78142"/>
              </p:ext>
            </p:extLst>
          </p:nvPr>
        </p:nvGraphicFramePr>
        <p:xfrm>
          <a:off x="110835" y="817900"/>
          <a:ext cx="11992773" cy="606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743">
                  <a:extLst>
                    <a:ext uri="{9D8B030D-6E8A-4147-A177-3AD203B41FA5}">
                      <a16:colId xmlns:a16="http://schemas.microsoft.com/office/drawing/2014/main" val="3384510441"/>
                    </a:ext>
                  </a:extLst>
                </a:gridCol>
                <a:gridCol w="11317030">
                  <a:extLst>
                    <a:ext uri="{9D8B030D-6E8A-4147-A177-3AD203B41FA5}">
                      <a16:colId xmlns:a16="http://schemas.microsoft.com/office/drawing/2014/main" val="1096325556"/>
                    </a:ext>
                  </a:extLst>
                </a:gridCol>
              </a:tblGrid>
              <a:tr h="451796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ФЭП,  ответственные организации, годы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55688"/>
                  </a:ext>
                </a:extLst>
              </a:tr>
              <a:tr h="52836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«СТАНЬ ЧЕМПИОНОМ!»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АНФСО «СТАНЬ ЧЕМПИОНОМ»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(01.10.2018 – 2024 гг.)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883541"/>
                  </a:ext>
                </a:extLst>
              </a:tr>
              <a:tr h="175442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«Формирование системы отбора спортивно-одарённых детей в условиях государственных училищ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олимпийского резерва»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ПОО «Государственное училище (техникум) олимпийского резерва г. Бронницы Московской области», АНО «Центр содействия развитию физической культуры и спорта», АНО организация «Ресурсный научно-исследовательский центр», ОО «Студенческий спортивный клуб СПб НИУ информационных технологий, механики и оптики «Кронверкские барсы»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(2019 -2028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56883"/>
                  </a:ext>
                </a:extLst>
              </a:tr>
              <a:tr h="189754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«Совершенствование системы подготовки спортивного резерва  по лыжным гонкам и биатлону посредством организационных, методических, технологических инноваций на основе модели межрегионального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ресурсно-методического центра»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ГАУ Тюменской области «Областная спортивная школа олимпийского резерва по лыжным гонкам и биатлону Л.Н. Носковой», РОО «Олимпийский Совет Тюменской области», ФГАОУ ВО «Тюменский государственный университет»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(2019 – 2024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0402"/>
                  </a:ext>
                </a:extLst>
              </a:tr>
              <a:tr h="14079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технологии комплексного отбора одаренных детей, специализирующихся в спортивных единоборствах№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ПОО «Смоленское государственное училище (техникум) олимпийского резерва», Смоленский региональный фонд «Социальное развитие»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(2019 – 2023 гг.)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34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37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1937</Words>
  <Application>Microsoft Office PowerPoint</Application>
  <PresentationFormat>Широкоэкранный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Malgun Gothic</vt:lpstr>
      <vt:lpstr>Malgun Gothic</vt:lpstr>
      <vt:lpstr>Arial</vt:lpstr>
      <vt:lpstr>Calibri</vt:lpstr>
      <vt:lpstr>Calibri Light</vt:lpstr>
      <vt:lpstr>Oswald Bold</vt:lpstr>
      <vt:lpstr>PF Din Text Cond Pro bold</vt:lpstr>
      <vt:lpstr>SF Pro Display</vt:lpstr>
      <vt:lpstr>Times New Roman</vt:lpstr>
      <vt:lpstr>Тема Office</vt:lpstr>
      <vt:lpstr>Презентация PowerPoint</vt:lpstr>
      <vt:lpstr>Презентация PowerPoint</vt:lpstr>
      <vt:lpstr>Этапы управления проектами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Таюрский</dc:creator>
  <cp:lastModifiedBy>Bair Naydanov</cp:lastModifiedBy>
  <cp:revision>50</cp:revision>
  <dcterms:created xsi:type="dcterms:W3CDTF">2021-05-11T11:00:04Z</dcterms:created>
  <dcterms:modified xsi:type="dcterms:W3CDTF">2022-05-24T03:37:05Z</dcterms:modified>
</cp:coreProperties>
</file>