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311" r:id="rId2"/>
    <p:sldId id="489" r:id="rId3"/>
    <p:sldId id="490" r:id="rId4"/>
    <p:sldId id="497" r:id="rId5"/>
    <p:sldId id="498" r:id="rId6"/>
    <p:sldId id="488" r:id="rId7"/>
    <p:sldId id="491" r:id="rId8"/>
    <p:sldId id="492" r:id="rId9"/>
    <p:sldId id="493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CAB1"/>
    <a:srgbClr val="372EF0"/>
    <a:srgbClr val="990000"/>
    <a:srgbClr val="DD0179"/>
    <a:srgbClr val="A365D1"/>
    <a:srgbClr val="D147C4"/>
    <a:srgbClr val="98C519"/>
    <a:srgbClr val="B9E63A"/>
    <a:srgbClr val="DDE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8953" autoAdjust="0"/>
  </p:normalViewPr>
  <p:slideViewPr>
    <p:cSldViewPr snapToGrid="0">
      <p:cViewPr>
        <p:scale>
          <a:sx n="50" d="100"/>
          <a:sy n="50" d="100"/>
        </p:scale>
        <p:origin x="-1718" y="-8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86;&#1093;&#1074;&#1072;&#1090;%20&#1076;&#1077;&#1090;&#1077;&#1081;%20&#1089;&#1087;&#1086;&#1088;&#1090;&#1080;&#1074;&#1085;&#1099;&#1084;&#1080;%20&#1096;&#1082;&#1086;&#1083;&#1072;&#1084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86;&#1093;&#1074;&#1072;&#1090;%20&#1076;&#1077;&#1090;&#1077;&#1081;%20&#1089;&#1087;&#1086;&#1088;&#1090;&#1080;&#1074;&#1085;&#1099;&#1084;&#1080;%20&#1096;&#1082;&#1086;&#1083;&#1072;&#1084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/>
              <a:t>% соот-е выполнения спортивных разрядов </a:t>
            </a: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% соот-е выполнения спортивных разрядов </c:v>
                </c:pt>
              </c:strCache>
            </c:strRef>
          </c:tx>
          <c:marker>
            <c:symbol val="none"/>
          </c:marker>
          <c:cat>
            <c:numRef>
              <c:f>Лист1!$A$4:$A$8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Лист1!$B$4:$B$8</c:f>
              <c:numCache>
                <c:formatCode>#,##0</c:formatCode>
                <c:ptCount val="5"/>
                <c:pt idx="0">
                  <c:v>55</c:v>
                </c:pt>
                <c:pt idx="1">
                  <c:v>62</c:v>
                </c:pt>
                <c:pt idx="2">
                  <c:v>70</c:v>
                </c:pt>
                <c:pt idx="3">
                  <c:v>78</c:v>
                </c:pt>
                <c:pt idx="4" formatCode="General">
                  <c:v>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77792"/>
        <c:axId val="88979328"/>
      </c:lineChart>
      <c:catAx>
        <c:axId val="8897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979328"/>
        <c:crosses val="autoZero"/>
        <c:auto val="1"/>
        <c:lblAlgn val="ctr"/>
        <c:lblOffset val="100"/>
        <c:noMultiLvlLbl val="0"/>
      </c:catAx>
      <c:valAx>
        <c:axId val="8897932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8897779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/>
              <a:t>% соот-е охвата детей СШ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% соот-е выполнения спортивных разрядов </c:v>
                </c:pt>
              </c:strCache>
            </c:strRef>
          </c:tx>
          <c:invertIfNegative val="0"/>
          <c:cat>
            <c:numRef>
              <c:f>Лист1!$A$4:$A$8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Лист1!$B$4:$B$8</c:f>
              <c:numCache>
                <c:formatCode>#,##0</c:formatCode>
                <c:ptCount val="5"/>
                <c:pt idx="0">
                  <c:v>55</c:v>
                </c:pt>
                <c:pt idx="1">
                  <c:v>62</c:v>
                </c:pt>
                <c:pt idx="2">
                  <c:v>70</c:v>
                </c:pt>
                <c:pt idx="3">
                  <c:v>78</c:v>
                </c:pt>
                <c:pt idx="4" formatCode="General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077632"/>
        <c:axId val="89079168"/>
      </c:barChart>
      <c:catAx>
        <c:axId val="8907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079168"/>
        <c:crosses val="autoZero"/>
        <c:auto val="1"/>
        <c:lblAlgn val="ctr"/>
        <c:lblOffset val="100"/>
        <c:noMultiLvlLbl val="0"/>
      </c:catAx>
      <c:valAx>
        <c:axId val="890791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907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EF90D-B4BA-4CFA-A52B-9317EB850780}" type="doc">
      <dgm:prSet loTypeId="urn:microsoft.com/office/officeart/2005/8/layout/cycle2" loCatId="cycle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A1C6D3F-DAC3-4EAC-ADF0-6BB5802681E8}">
      <dgm:prSet phldrT="[Текст]" custT="1"/>
      <dgm:spPr/>
      <dgm:t>
        <a:bodyPr/>
        <a:lstStyle/>
        <a:p>
          <a:r>
            <a:rPr lang="ru-RU" sz="2400" b="1" dirty="0" smtClean="0"/>
            <a:t>Формирование единой региональной системы управление подготовки спортивного резерва РС(Я)</a:t>
          </a:r>
          <a:endParaRPr lang="ru-RU" sz="2400" b="1" dirty="0"/>
        </a:p>
      </dgm:t>
    </dgm:pt>
    <dgm:pt modelId="{E2B37F86-FEF5-47F4-9A47-F2687F1D9980}" type="parTrans" cxnId="{92011620-5D5E-4F90-B119-8682FB6CA7A8}">
      <dgm:prSet/>
      <dgm:spPr/>
      <dgm:t>
        <a:bodyPr/>
        <a:lstStyle/>
        <a:p>
          <a:endParaRPr lang="ru-RU"/>
        </a:p>
      </dgm:t>
    </dgm:pt>
    <dgm:pt modelId="{11B93E52-2532-452E-BB9F-7CB698C1A201}" type="sibTrans" cxnId="{92011620-5D5E-4F90-B119-8682FB6CA7A8}">
      <dgm:prSet/>
      <dgm:spPr/>
      <dgm:t>
        <a:bodyPr/>
        <a:lstStyle/>
        <a:p>
          <a:endParaRPr lang="ru-RU"/>
        </a:p>
      </dgm:t>
    </dgm:pt>
    <dgm:pt modelId="{A0AA4CC2-913F-4BC3-B8D3-CABF0EF1CCEA}">
      <dgm:prSet phldrT="[Текст]" custT="1"/>
      <dgm:spPr/>
      <dgm:t>
        <a:bodyPr/>
        <a:lstStyle/>
        <a:p>
          <a:r>
            <a:rPr lang="ru-RU" sz="2400" b="1" dirty="0" smtClean="0"/>
            <a:t>Оперативный сбор информаций, спортивных показателей</a:t>
          </a:r>
          <a:endParaRPr lang="ru-RU" sz="2400" b="1" dirty="0"/>
        </a:p>
      </dgm:t>
    </dgm:pt>
    <dgm:pt modelId="{75C14DC5-860A-429E-B578-0109791DA2E9}" type="parTrans" cxnId="{0A8F6AA2-5AA5-49EE-B541-69B8ADE0A5FF}">
      <dgm:prSet/>
      <dgm:spPr/>
      <dgm:t>
        <a:bodyPr/>
        <a:lstStyle/>
        <a:p>
          <a:endParaRPr lang="ru-RU"/>
        </a:p>
      </dgm:t>
    </dgm:pt>
    <dgm:pt modelId="{44B72B61-5709-48B7-B991-B81BEE307D83}" type="sibTrans" cxnId="{0A8F6AA2-5AA5-49EE-B541-69B8ADE0A5FF}">
      <dgm:prSet/>
      <dgm:spPr/>
      <dgm:t>
        <a:bodyPr/>
        <a:lstStyle/>
        <a:p>
          <a:endParaRPr lang="ru-RU"/>
        </a:p>
      </dgm:t>
    </dgm:pt>
    <dgm:pt modelId="{AF8BA1EF-5012-43FB-9CAA-8C131A1FBA1D}">
      <dgm:prSet phldrT="[Текст]" custT="1"/>
      <dgm:spPr/>
      <dgm:t>
        <a:bodyPr/>
        <a:lstStyle/>
        <a:p>
          <a:r>
            <a:rPr lang="ru-RU" sz="2400" b="1" smtClean="0"/>
            <a:t>Возможность разработки, корректировки теории и методики тренировочного процесса</a:t>
          </a:r>
          <a:endParaRPr lang="ru-RU" sz="2400" b="1" dirty="0"/>
        </a:p>
      </dgm:t>
    </dgm:pt>
    <dgm:pt modelId="{79E31F90-F4FF-4418-888C-B95AC4142BCC}" type="parTrans" cxnId="{CA1BC0F0-B255-4A76-A91E-4372BCF2382F}">
      <dgm:prSet/>
      <dgm:spPr/>
      <dgm:t>
        <a:bodyPr/>
        <a:lstStyle/>
        <a:p>
          <a:endParaRPr lang="ru-RU"/>
        </a:p>
      </dgm:t>
    </dgm:pt>
    <dgm:pt modelId="{840C478F-94E8-4573-9639-A39EDD97AF3E}" type="sibTrans" cxnId="{CA1BC0F0-B255-4A76-A91E-4372BCF2382F}">
      <dgm:prSet/>
      <dgm:spPr/>
      <dgm:t>
        <a:bodyPr/>
        <a:lstStyle/>
        <a:p>
          <a:endParaRPr lang="ru-RU"/>
        </a:p>
      </dgm:t>
    </dgm:pt>
    <dgm:pt modelId="{3E02593F-449B-41E9-A084-E4FB04E7003C}" type="pres">
      <dgm:prSet presAssocID="{947EF90D-B4BA-4CFA-A52B-9317EB85078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02BF9-FED9-4356-A42C-5AA24ABE645E}" type="pres">
      <dgm:prSet presAssocID="{7A1C6D3F-DAC3-4EAC-ADF0-6BB5802681E8}" presName="node" presStyleLbl="node1" presStyleIdx="0" presStyleCnt="3" custScaleX="203854" custScaleY="156610" custRadScaleRad="90361" custRadScaleInc="-6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8154C-5C6F-45AC-9603-55607324AAB5}" type="pres">
      <dgm:prSet presAssocID="{11B93E52-2532-452E-BB9F-7CB698C1A201}" presName="sibTrans" presStyleLbl="sibTrans2D1" presStyleIdx="0" presStyleCnt="3"/>
      <dgm:spPr/>
      <dgm:t>
        <a:bodyPr/>
        <a:lstStyle/>
        <a:p>
          <a:endParaRPr lang="ru-RU"/>
        </a:p>
      </dgm:t>
    </dgm:pt>
    <dgm:pt modelId="{1C15A3EC-B9AA-4816-A5AF-2459ED7A9900}" type="pres">
      <dgm:prSet presAssocID="{11B93E52-2532-452E-BB9F-7CB698C1A20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E8A9243-AFC6-48C3-B9A5-631B4F6F6B82}" type="pres">
      <dgm:prSet presAssocID="{A0AA4CC2-913F-4BC3-B8D3-CABF0EF1CCEA}" presName="node" presStyleLbl="node1" presStyleIdx="1" presStyleCnt="3" custScaleX="189889" custScaleY="134388" custRadScaleRad="219519" custRadScaleInc="-25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41B3A-FA28-4135-8BAA-F04877193F24}" type="pres">
      <dgm:prSet presAssocID="{44B72B61-5709-48B7-B991-B81BEE307D83}" presName="sibTrans" presStyleLbl="sibTrans2D1" presStyleIdx="1" presStyleCnt="3" custScaleX="139597" custScaleY="86512" custLinFactNeighborX="-8387" custLinFactNeighborY="13820"/>
      <dgm:spPr/>
      <dgm:t>
        <a:bodyPr/>
        <a:lstStyle/>
        <a:p>
          <a:endParaRPr lang="ru-RU"/>
        </a:p>
      </dgm:t>
    </dgm:pt>
    <dgm:pt modelId="{13479A15-A771-4988-BB4D-F367E74138A5}" type="pres">
      <dgm:prSet presAssocID="{44B72B61-5709-48B7-B991-B81BEE307D8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2619CC9-1BF7-4DCC-9CB5-64AB6EF6069B}" type="pres">
      <dgm:prSet presAssocID="{AF8BA1EF-5012-43FB-9CAA-8C131A1FBA1D}" presName="node" presStyleLbl="node1" presStyleIdx="2" presStyleCnt="3" custScaleX="180231" custScaleY="145176" custRadScaleRad="202232" custRadScaleInc="25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995E5-CCD6-41AE-B4C2-17488F4563C9}" type="pres">
      <dgm:prSet presAssocID="{840C478F-94E8-4573-9639-A39EDD97AF3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19C11F4-D9D8-4011-A5E5-164823FF2B63}" type="pres">
      <dgm:prSet presAssocID="{840C478F-94E8-4573-9639-A39EDD97AF3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456E770-87F3-43E8-A3CF-A5787B3F851F}" type="presOf" srcId="{44B72B61-5709-48B7-B991-B81BEE307D83}" destId="{65C41B3A-FA28-4135-8BAA-F04877193F24}" srcOrd="0" destOrd="0" presId="urn:microsoft.com/office/officeart/2005/8/layout/cycle2"/>
    <dgm:cxn modelId="{51282BB0-896A-45A6-ADF1-7221178110CE}" type="presOf" srcId="{44B72B61-5709-48B7-B991-B81BEE307D83}" destId="{13479A15-A771-4988-BB4D-F367E74138A5}" srcOrd="1" destOrd="0" presId="urn:microsoft.com/office/officeart/2005/8/layout/cycle2"/>
    <dgm:cxn modelId="{A5942DF8-8640-427B-A852-AE177AEC5FC0}" type="presOf" srcId="{947EF90D-B4BA-4CFA-A52B-9317EB850780}" destId="{3E02593F-449B-41E9-A084-E4FB04E7003C}" srcOrd="0" destOrd="0" presId="urn:microsoft.com/office/officeart/2005/8/layout/cycle2"/>
    <dgm:cxn modelId="{8543B7B7-D4DB-4B49-8726-1A982C252690}" type="presOf" srcId="{840C478F-94E8-4573-9639-A39EDD97AF3E}" destId="{0AB995E5-CCD6-41AE-B4C2-17488F4563C9}" srcOrd="0" destOrd="0" presId="urn:microsoft.com/office/officeart/2005/8/layout/cycle2"/>
    <dgm:cxn modelId="{0A8F6AA2-5AA5-49EE-B541-69B8ADE0A5FF}" srcId="{947EF90D-B4BA-4CFA-A52B-9317EB850780}" destId="{A0AA4CC2-913F-4BC3-B8D3-CABF0EF1CCEA}" srcOrd="1" destOrd="0" parTransId="{75C14DC5-860A-429E-B578-0109791DA2E9}" sibTransId="{44B72B61-5709-48B7-B991-B81BEE307D83}"/>
    <dgm:cxn modelId="{8BD640ED-0DA1-449F-8CD7-A2648FAD54AB}" type="presOf" srcId="{11B93E52-2532-452E-BB9F-7CB698C1A201}" destId="{EE68154C-5C6F-45AC-9603-55607324AAB5}" srcOrd="0" destOrd="0" presId="urn:microsoft.com/office/officeart/2005/8/layout/cycle2"/>
    <dgm:cxn modelId="{E1C54FB5-BA49-4D29-B6F0-F96E7C955531}" type="presOf" srcId="{840C478F-94E8-4573-9639-A39EDD97AF3E}" destId="{519C11F4-D9D8-4011-A5E5-164823FF2B63}" srcOrd="1" destOrd="0" presId="urn:microsoft.com/office/officeart/2005/8/layout/cycle2"/>
    <dgm:cxn modelId="{FBF293B9-671C-4EEC-A4CC-5AD18A40ACAF}" type="presOf" srcId="{AF8BA1EF-5012-43FB-9CAA-8C131A1FBA1D}" destId="{52619CC9-1BF7-4DCC-9CB5-64AB6EF6069B}" srcOrd="0" destOrd="0" presId="urn:microsoft.com/office/officeart/2005/8/layout/cycle2"/>
    <dgm:cxn modelId="{CA1BC0F0-B255-4A76-A91E-4372BCF2382F}" srcId="{947EF90D-B4BA-4CFA-A52B-9317EB850780}" destId="{AF8BA1EF-5012-43FB-9CAA-8C131A1FBA1D}" srcOrd="2" destOrd="0" parTransId="{79E31F90-F4FF-4418-888C-B95AC4142BCC}" sibTransId="{840C478F-94E8-4573-9639-A39EDD97AF3E}"/>
    <dgm:cxn modelId="{92011620-5D5E-4F90-B119-8682FB6CA7A8}" srcId="{947EF90D-B4BA-4CFA-A52B-9317EB850780}" destId="{7A1C6D3F-DAC3-4EAC-ADF0-6BB5802681E8}" srcOrd="0" destOrd="0" parTransId="{E2B37F86-FEF5-47F4-9A47-F2687F1D9980}" sibTransId="{11B93E52-2532-452E-BB9F-7CB698C1A201}"/>
    <dgm:cxn modelId="{0352388A-19E6-4CAD-80D8-682995DFD627}" type="presOf" srcId="{11B93E52-2532-452E-BB9F-7CB698C1A201}" destId="{1C15A3EC-B9AA-4816-A5AF-2459ED7A9900}" srcOrd="1" destOrd="0" presId="urn:microsoft.com/office/officeart/2005/8/layout/cycle2"/>
    <dgm:cxn modelId="{C856B48D-1D14-4185-A0D5-2DFB22813B41}" type="presOf" srcId="{A0AA4CC2-913F-4BC3-B8D3-CABF0EF1CCEA}" destId="{8E8A9243-AFC6-48C3-B9A5-631B4F6F6B82}" srcOrd="0" destOrd="0" presId="urn:microsoft.com/office/officeart/2005/8/layout/cycle2"/>
    <dgm:cxn modelId="{A642AD63-DDFF-43D0-89C8-9AD55E0B4487}" type="presOf" srcId="{7A1C6D3F-DAC3-4EAC-ADF0-6BB5802681E8}" destId="{79C02BF9-FED9-4356-A42C-5AA24ABE645E}" srcOrd="0" destOrd="0" presId="urn:microsoft.com/office/officeart/2005/8/layout/cycle2"/>
    <dgm:cxn modelId="{5638D6C0-DF36-4C89-91FB-7A705E9D5A5F}" type="presParOf" srcId="{3E02593F-449B-41E9-A084-E4FB04E7003C}" destId="{79C02BF9-FED9-4356-A42C-5AA24ABE645E}" srcOrd="0" destOrd="0" presId="urn:microsoft.com/office/officeart/2005/8/layout/cycle2"/>
    <dgm:cxn modelId="{16C38FEA-7344-4BEC-A872-9ABA61709BD4}" type="presParOf" srcId="{3E02593F-449B-41E9-A084-E4FB04E7003C}" destId="{EE68154C-5C6F-45AC-9603-55607324AAB5}" srcOrd="1" destOrd="0" presId="urn:microsoft.com/office/officeart/2005/8/layout/cycle2"/>
    <dgm:cxn modelId="{033BBD7A-4F2C-47C3-B130-C56C1B2B2499}" type="presParOf" srcId="{EE68154C-5C6F-45AC-9603-55607324AAB5}" destId="{1C15A3EC-B9AA-4816-A5AF-2459ED7A9900}" srcOrd="0" destOrd="0" presId="urn:microsoft.com/office/officeart/2005/8/layout/cycle2"/>
    <dgm:cxn modelId="{28A403F0-17EC-4050-BD5E-82B61EAE83B7}" type="presParOf" srcId="{3E02593F-449B-41E9-A084-E4FB04E7003C}" destId="{8E8A9243-AFC6-48C3-B9A5-631B4F6F6B82}" srcOrd="2" destOrd="0" presId="urn:microsoft.com/office/officeart/2005/8/layout/cycle2"/>
    <dgm:cxn modelId="{73AECC70-3E2F-487D-9BB6-B18E932F75C6}" type="presParOf" srcId="{3E02593F-449B-41E9-A084-E4FB04E7003C}" destId="{65C41B3A-FA28-4135-8BAA-F04877193F24}" srcOrd="3" destOrd="0" presId="urn:microsoft.com/office/officeart/2005/8/layout/cycle2"/>
    <dgm:cxn modelId="{00A1B53B-FCB9-401F-8F5B-88170B4A1165}" type="presParOf" srcId="{65C41B3A-FA28-4135-8BAA-F04877193F24}" destId="{13479A15-A771-4988-BB4D-F367E74138A5}" srcOrd="0" destOrd="0" presId="urn:microsoft.com/office/officeart/2005/8/layout/cycle2"/>
    <dgm:cxn modelId="{3335698A-BB57-44F6-A138-E683E2449D62}" type="presParOf" srcId="{3E02593F-449B-41E9-A084-E4FB04E7003C}" destId="{52619CC9-1BF7-4DCC-9CB5-64AB6EF6069B}" srcOrd="4" destOrd="0" presId="urn:microsoft.com/office/officeart/2005/8/layout/cycle2"/>
    <dgm:cxn modelId="{D45FA3C1-FAB4-4E37-82B2-9098959DD268}" type="presParOf" srcId="{3E02593F-449B-41E9-A084-E4FB04E7003C}" destId="{0AB995E5-CCD6-41AE-B4C2-17488F4563C9}" srcOrd="5" destOrd="0" presId="urn:microsoft.com/office/officeart/2005/8/layout/cycle2"/>
    <dgm:cxn modelId="{E989117F-3258-4F76-9D29-185E3E6B478E}" type="presParOf" srcId="{0AB995E5-CCD6-41AE-B4C2-17488F4563C9}" destId="{519C11F4-D9D8-4011-A5E5-164823FF2B6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02BF9-FED9-4356-A42C-5AA24ABE645E}">
      <dsp:nvSpPr>
        <dsp:cNvPr id="0" name=""/>
        <dsp:cNvSpPr/>
      </dsp:nvSpPr>
      <dsp:spPr>
        <a:xfrm>
          <a:off x="3333748" y="-345387"/>
          <a:ext cx="4183333" cy="321382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Формирование единой региональной системы управление подготовки спортивного резерва РС(Я)</a:t>
          </a:r>
          <a:endParaRPr lang="ru-RU" sz="2400" b="1" kern="1200" dirty="0"/>
        </a:p>
      </dsp:txBody>
      <dsp:txXfrm>
        <a:off x="3946383" y="125267"/>
        <a:ext cx="2958063" cy="2272520"/>
      </dsp:txXfrm>
    </dsp:sp>
    <dsp:sp modelId="{EE68154C-5C6F-45AC-9603-55607324AAB5}">
      <dsp:nvSpPr>
        <dsp:cNvPr id="0" name=""/>
        <dsp:cNvSpPr/>
      </dsp:nvSpPr>
      <dsp:spPr>
        <a:xfrm rot="1996215">
          <a:off x="7147759" y="2208445"/>
          <a:ext cx="497232" cy="692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159984" y="2306047"/>
        <a:ext cx="348062" cy="415555"/>
      </dsp:txXfrm>
    </dsp:sp>
    <dsp:sp modelId="{8E8A9243-AFC6-48C3-B9A5-631B4F6F6B82}">
      <dsp:nvSpPr>
        <dsp:cNvPr id="0" name=""/>
        <dsp:cNvSpPr/>
      </dsp:nvSpPr>
      <dsp:spPr>
        <a:xfrm>
          <a:off x="7280762" y="2378376"/>
          <a:ext cx="3896754" cy="275780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Оперативный сбор информаций, спортивных показателей</a:t>
          </a:r>
          <a:endParaRPr lang="ru-RU" sz="2400" b="1" kern="1200" dirty="0"/>
        </a:p>
      </dsp:txBody>
      <dsp:txXfrm>
        <a:off x="7851428" y="2782247"/>
        <a:ext cx="2755422" cy="1950064"/>
      </dsp:txXfrm>
    </dsp:sp>
    <dsp:sp modelId="{65C41B3A-FA28-4135-8BAA-F04877193F24}">
      <dsp:nvSpPr>
        <dsp:cNvPr id="0" name=""/>
        <dsp:cNvSpPr/>
      </dsp:nvSpPr>
      <dsp:spPr>
        <a:xfrm rot="10800000">
          <a:off x="4243099" y="3553408"/>
          <a:ext cx="2498887" cy="5991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4422851" y="3673243"/>
        <a:ext cx="2319135" cy="359504"/>
      </dsp:txXfrm>
    </dsp:sp>
    <dsp:sp modelId="{52619CC9-1BF7-4DCC-9CB5-64AB6EF6069B}">
      <dsp:nvSpPr>
        <dsp:cNvPr id="0" name=""/>
        <dsp:cNvSpPr/>
      </dsp:nvSpPr>
      <dsp:spPr>
        <a:xfrm>
          <a:off x="204706" y="2267685"/>
          <a:ext cx="3698560" cy="297918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Возможность разработки, корректировки теории и методики тренировочного процесса</a:t>
          </a:r>
          <a:endParaRPr lang="ru-RU" sz="2400" b="1" kern="1200" dirty="0"/>
        </a:p>
      </dsp:txBody>
      <dsp:txXfrm>
        <a:off x="746348" y="2703977"/>
        <a:ext cx="2615276" cy="2106605"/>
      </dsp:txXfrm>
    </dsp:sp>
    <dsp:sp modelId="{0AB995E5-CCD6-41AE-B4C2-17488F4563C9}">
      <dsp:nvSpPr>
        <dsp:cNvPr id="0" name=""/>
        <dsp:cNvSpPr/>
      </dsp:nvSpPr>
      <dsp:spPr>
        <a:xfrm rot="19409323">
          <a:off x="3493804" y="2222218"/>
          <a:ext cx="332090" cy="692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3503580" y="2390374"/>
        <a:ext cx="232463" cy="415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987F7-D2CA-4734-8056-7DAEBC4355F6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60145-6A58-4A9E-A64B-085A57E79A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3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60145-6A58-4A9E-A64B-085A57E79AC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5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F47896-FE75-4485-9FD2-85575FEBA1DE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7CF6F7-130A-459F-9F31-50664EC8CC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797" y="1970336"/>
            <a:ext cx="118040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«Разработка модели информационного взаимодействия между субъектами региональной системы подготовки спортивного резерва (</a:t>
            </a:r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примере Республики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Саха (</a:t>
            </a:r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Якутия</a:t>
            </a:r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))»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79870" y="484784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Выступающий: </a:t>
            </a:r>
          </a:p>
          <a:p>
            <a:pPr algn="r"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Поротова Аграфена Львовна</a:t>
            </a:r>
          </a:p>
          <a:p>
            <a:pPr algn="r"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з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аместитель руководителя</a:t>
            </a:r>
          </a:p>
          <a:p>
            <a:pPr algn="r"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ГБУ РС (Я) «Управление детско-юношеского спорта и подготовки спортивного резерва»</a:t>
            </a:r>
            <a:endParaRPr lang="ru-RU" sz="2000" b="1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Picture 3" descr="C:\Users\56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8295" y="115698"/>
            <a:ext cx="1851575" cy="1851575"/>
          </a:xfrm>
          <a:prstGeom prst="rect">
            <a:avLst/>
          </a:prstGeom>
          <a:noFill/>
        </p:spPr>
      </p:pic>
      <p:pic>
        <p:nvPicPr>
          <p:cNvPr id="7" name="Рисунок 6" descr="F:\Доки УДЮСПР\Эмблема УДЮСиПСР\Комиссия\эмблема4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723" y="115697"/>
            <a:ext cx="1856222" cy="18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171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8532252" y="1600300"/>
            <a:ext cx="3477778" cy="4646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7435" y="1600300"/>
            <a:ext cx="4140023" cy="4646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2811" y="1598847"/>
            <a:ext cx="3669403" cy="32589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2241" y="750518"/>
            <a:ext cx="7589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ПРОБЛЕМАТИКА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032" y="1749296"/>
            <a:ext cx="33546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Недостаточно развитая инфраструктура,      обусловленная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уровыми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геоклиматическими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условиями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76956" y="2153994"/>
            <a:ext cx="3262647" cy="331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оперативного предоставления информаций о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проделанной работе на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местах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5151" y="2153994"/>
            <a:ext cx="4037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автоматизированных систем управления организациями, осуществляющих спортивную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811" y="4957501"/>
            <a:ext cx="3581401" cy="12896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Информационная «разорванность»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58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410457" y="1770957"/>
            <a:ext cx="5149403" cy="43282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4269" y="1770957"/>
            <a:ext cx="5149403" cy="43282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85114" y="884125"/>
            <a:ext cx="7589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4269" y="1949904"/>
            <a:ext cx="50978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информационной модели взаимодействия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межучрежденческого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сотрудничества в системе подготовки спортивного резерва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80088" y="1949904"/>
            <a:ext cx="60101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единого регионального информационного пространства в системе подготовки спортивного резерва Республики Саха (Якутия)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580094" y="2269437"/>
            <a:ext cx="5020236" cy="402378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kern="0" spc="80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ИНФОРМАЦИОННО-АНАЛИТИЧЕСКАЯ ПОДДЕРЖКА  СПОРТИВНЫХ  ШКОЛ</a:t>
            </a:r>
            <a:endParaRPr lang="ru-RU" sz="3600" b="1" kern="0" spc="80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2407" y="2222126"/>
            <a:ext cx="5128684" cy="40341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66801" y="2330825"/>
            <a:ext cx="4894728" cy="360381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Font typeface="Calibri" panose="020F0502020204030204" pitchFamily="34" charset="0"/>
              <a:buNone/>
              <a:defRPr/>
            </a:pPr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показателей: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#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Контингента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#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Тренерского состава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#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 спорта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#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Мероприятие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Char char="#"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Спортивные достижения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920753" y="2456329"/>
            <a:ext cx="5611906" cy="3630706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Calibri" panose="020F0502020204030204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Возможности: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Tx/>
              <a:buChar char="#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Оперативный сбор показателей               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Tx/>
              <a:buChar char="#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Ведение статистики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Tx/>
              <a:buChar char="#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Актуализация данных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Tx/>
              <a:buChar char="#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Визуализация динамики изменения данных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580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  СИСТЕМЫ </a:t>
            </a:r>
            <a:endParaRPr lang="ru-RU" sz="4000" dirty="0"/>
          </a:p>
        </p:txBody>
      </p:sp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609600" y="1695450"/>
            <a:ext cx="10972800" cy="4430713"/>
          </a:xfrm>
        </p:spPr>
        <p:txBody>
          <a:bodyPr/>
          <a:lstStyle/>
          <a:p>
            <a:pPr eaLnBrk="1" hangingPunct="1">
              <a:buClr>
                <a:schemeClr val="tx1">
                  <a:lumMod val="85000"/>
                  <a:lumOff val="15000"/>
                </a:schemeClr>
              </a:buClr>
              <a:buFont typeface="Calibri Light" panose="020F0302020204030204" pitchFamily="34" charset="0"/>
              <a:buChar char="#"/>
              <a:defRPr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Ведение единой базы данных контингента и их спортивных достижений</a:t>
            </a:r>
          </a:p>
          <a:p>
            <a:pPr eaLnBrk="1" hangingPunct="1">
              <a:buClr>
                <a:schemeClr val="tx1">
                  <a:lumMod val="85000"/>
                  <a:lumOff val="15000"/>
                </a:schemeClr>
              </a:buClr>
              <a:buFont typeface="Calibri Light" panose="020F0302020204030204" pitchFamily="34" charset="0"/>
              <a:buChar char="#"/>
              <a:defRPr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Комплексная автоматизация сбора, анализа, консолидации статистических отчетов с обеспечением единого информационного пространства</a:t>
            </a:r>
          </a:p>
          <a:p>
            <a:pPr eaLnBrk="1" hangingPunct="1">
              <a:buClr>
                <a:schemeClr val="tx1">
                  <a:lumMod val="85000"/>
                  <a:lumOff val="15000"/>
                </a:schemeClr>
              </a:buClr>
              <a:buFont typeface="Calibri Light" panose="020F0302020204030204" pitchFamily="34" charset="0"/>
              <a:buChar char="#"/>
              <a:defRPr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Оперативный мониторинг, выявление ключевых показателей по уровням</a:t>
            </a:r>
          </a:p>
          <a:p>
            <a:pPr eaLnBrk="1" hangingPunct="1">
              <a:buClr>
                <a:schemeClr val="tx1">
                  <a:lumMod val="85000"/>
                  <a:lumOff val="15000"/>
                </a:schemeClr>
              </a:buClr>
              <a:buFont typeface="Calibri Light" panose="020F0302020204030204" pitchFamily="34" charset="0"/>
              <a:buChar char="#"/>
              <a:defRPr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Подача информации в графическом виде - в форме графиков, диаграмм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v"/>
              <a:defRPr/>
            </a:pPr>
            <a:endParaRPr lang="ru-RU" sz="2000" dirty="0" smtClean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sz="2000" dirty="0" smtClean="0">
              <a:latin typeface="Calibri Light" panose="020F0302020204030204" pitchFamily="34" charset="0"/>
            </a:endParaRPr>
          </a:p>
        </p:txBody>
      </p:sp>
      <p:pic>
        <p:nvPicPr>
          <p:cNvPr id="18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5169" y="3875936"/>
            <a:ext cx="3852716" cy="236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8134350" y="3752851"/>
            <a:ext cx="3543300" cy="253589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5300" y="3792072"/>
            <a:ext cx="3406588" cy="249218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564776" y="3925614"/>
          <a:ext cx="3209365" cy="231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8025740" y="3953436"/>
          <a:ext cx="3700095" cy="225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8338" y="211851"/>
            <a:ext cx="3461991" cy="7738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14963" y="6235475"/>
            <a:ext cx="3121380" cy="317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750"/>
              </a:spcAft>
            </a:pPr>
            <a:r>
              <a:rPr lang="ru-RU" altLang="ru-RU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Спортивные школы</a:t>
            </a:r>
            <a:endParaRPr lang="ru-RU" altLang="ru-RU" sz="2400" b="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88043" y="1131744"/>
            <a:ext cx="7342582" cy="10586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ГБУ РС (Я) «Управление детско-юношеского спорта и подготовки спортивного резерва»</a:t>
            </a:r>
            <a:endParaRPr lang="ru-RU" sz="2400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05" r="66779"/>
          <a:stretch>
            <a:fillRect/>
          </a:stretch>
        </p:blipFill>
        <p:spPr bwMode="auto">
          <a:xfrm>
            <a:off x="2931173" y="5348067"/>
            <a:ext cx="1888960" cy="88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05" r="66779"/>
          <a:stretch>
            <a:fillRect/>
          </a:stretch>
        </p:blipFill>
        <p:spPr bwMode="auto">
          <a:xfrm>
            <a:off x="1042212" y="5348069"/>
            <a:ext cx="1888961" cy="88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05" r="66779"/>
          <a:stretch>
            <a:fillRect/>
          </a:stretch>
        </p:blipFill>
        <p:spPr bwMode="auto">
          <a:xfrm>
            <a:off x="4820133" y="5348067"/>
            <a:ext cx="1888960" cy="88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Скругленный прямоугольник 20"/>
          <p:cNvSpPr/>
          <p:nvPr/>
        </p:nvSpPr>
        <p:spPr>
          <a:xfrm>
            <a:off x="7327262" y="2336463"/>
            <a:ext cx="3366142" cy="24538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z="2400" i="1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400" i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000" i="1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Единая НСИ и </a:t>
            </a:r>
          </a:p>
          <a:p>
            <a:pPr>
              <a:defRPr/>
            </a:pPr>
            <a:r>
              <a:rPr lang="ru-RU" sz="2200" i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200" i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еестры: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ДПО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Кадры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200" i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НСИ и электронный документооборот</a:t>
            </a:r>
            <a:endParaRPr lang="ru-RU" sz="2200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400" i="1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400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22415" y="2336463"/>
            <a:ext cx="6437290" cy="13879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sz="2400" i="1" dirty="0" smtClean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Единое региональное информационное пространство в системе подготовки спортивного резерва РС(Я)</a:t>
            </a:r>
          </a:p>
          <a:p>
            <a:pPr algn="ctr">
              <a:defRPr/>
            </a:pPr>
            <a:endParaRPr lang="ru-RU" sz="2400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2579427" y="4503761"/>
            <a:ext cx="4572000" cy="8443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4626591" y="4656161"/>
            <a:ext cx="2677236" cy="735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6515551" y="4808561"/>
            <a:ext cx="940676" cy="615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 flipV="1">
            <a:off x="1986692" y="3972560"/>
            <a:ext cx="2940" cy="92610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 flipV="1">
            <a:off x="3875653" y="3972560"/>
            <a:ext cx="2940" cy="92610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742534" y="3972650"/>
            <a:ext cx="2940" cy="92610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27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747" y="318935"/>
            <a:ext cx="7397317" cy="81618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54578" y="5446119"/>
            <a:ext cx="4558352" cy="5171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380972074"/>
              </p:ext>
            </p:extLst>
          </p:nvPr>
        </p:nvGraphicFramePr>
        <p:xfrm>
          <a:off x="341193" y="1593122"/>
          <a:ext cx="11177517" cy="4725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39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621886" y="4748394"/>
            <a:ext cx="11060598" cy="16660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483280" y="1298017"/>
            <a:ext cx="3334229" cy="3038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9" name="Овал 8"/>
          <p:cNvSpPr/>
          <p:nvPr/>
        </p:nvSpPr>
        <p:spPr>
          <a:xfrm>
            <a:off x="4349175" y="1298017"/>
            <a:ext cx="3606017" cy="29982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grpSp>
        <p:nvGrpSpPr>
          <p:cNvPr id="6" name="Группа 5"/>
          <p:cNvGrpSpPr/>
          <p:nvPr/>
        </p:nvGrpSpPr>
        <p:grpSpPr>
          <a:xfrm>
            <a:off x="205943" y="1258101"/>
            <a:ext cx="3613978" cy="3078086"/>
            <a:chOff x="252922" y="2540004"/>
            <a:chExt cx="2674289" cy="2185786"/>
          </a:xfrm>
        </p:grpSpPr>
        <p:sp>
          <p:nvSpPr>
            <p:cNvPr id="7" name="Овал 6"/>
            <p:cNvSpPr/>
            <p:nvPr/>
          </p:nvSpPr>
          <p:spPr>
            <a:xfrm>
              <a:off x="252922" y="2540004"/>
              <a:ext cx="2674289" cy="218578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8" name="Овал 8"/>
            <p:cNvSpPr/>
            <p:nvPr/>
          </p:nvSpPr>
          <p:spPr>
            <a:xfrm>
              <a:off x="644563" y="2860105"/>
              <a:ext cx="1891007" cy="1545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Оперативное принятие управленческих решений по результатам анализа работы на местах</a:t>
              </a:r>
              <a:endParaRPr lang="ru-RU" sz="2400" b="1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 rot="10800000">
            <a:off x="3764639" y="2403396"/>
            <a:ext cx="680787" cy="787494"/>
            <a:chOff x="4243099" y="3553408"/>
            <a:chExt cx="2498887" cy="599174"/>
          </a:xfrm>
        </p:grpSpPr>
        <p:sp>
          <p:nvSpPr>
            <p:cNvPr id="14" name="Стрелка вправо 13"/>
            <p:cNvSpPr/>
            <p:nvPr/>
          </p:nvSpPr>
          <p:spPr>
            <a:xfrm rot="10800000">
              <a:off x="4243099" y="3553408"/>
              <a:ext cx="2498887" cy="5991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трелка вправо 4"/>
            <p:cNvSpPr/>
            <p:nvPr/>
          </p:nvSpPr>
          <p:spPr>
            <a:xfrm rot="21600000">
              <a:off x="4422851" y="3673243"/>
              <a:ext cx="2319135" cy="359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</p:grpSp>
      <p:grpSp>
        <p:nvGrpSpPr>
          <p:cNvPr id="16" name="Группа 15"/>
          <p:cNvGrpSpPr/>
          <p:nvPr/>
        </p:nvGrpSpPr>
        <p:grpSpPr>
          <a:xfrm rot="10800000">
            <a:off x="7954024" y="2403396"/>
            <a:ext cx="680787" cy="787494"/>
            <a:chOff x="4243099" y="3553408"/>
            <a:chExt cx="2498887" cy="599174"/>
          </a:xfrm>
        </p:grpSpPr>
        <p:sp>
          <p:nvSpPr>
            <p:cNvPr id="17" name="Стрелка вправо 16"/>
            <p:cNvSpPr/>
            <p:nvPr/>
          </p:nvSpPr>
          <p:spPr>
            <a:xfrm rot="10800000">
              <a:off x="4243099" y="3553408"/>
              <a:ext cx="2498887" cy="59917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трелка вправо 4"/>
            <p:cNvSpPr/>
            <p:nvPr/>
          </p:nvSpPr>
          <p:spPr>
            <a:xfrm rot="21600000">
              <a:off x="4422851" y="3673243"/>
              <a:ext cx="2319135" cy="359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79481" y="4888923"/>
            <a:ext cx="10145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Повышение эффективности межучережденческого взаимодействия и развития спортивного потенциала региона  и России в целом 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89569" y="1742947"/>
            <a:ext cx="3020311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/>
              <a:t>Мониторинг статистических данных, учет и сравнительный анализ по всем участникам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42204" y="2272337"/>
            <a:ext cx="3038828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/>
              <a:t>Ведение персонифицированного учета </a:t>
            </a:r>
          </a:p>
        </p:txBody>
      </p: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2541154" y="480927"/>
            <a:ext cx="7397317" cy="6598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8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816778"/>
            <a:ext cx="109728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СПАСИБО </a:t>
            </a:r>
            <a:r>
              <a:rPr lang="ru-RU" sz="4000" b="1" dirty="0">
                <a:solidFill>
                  <a:srgbClr val="FF0000"/>
                </a:solidFill>
              </a:rPr>
              <a:t>ЗА </a:t>
            </a:r>
            <a:r>
              <a:rPr lang="ru-RU" sz="4000" b="1" dirty="0" smtClean="0">
                <a:solidFill>
                  <a:srgbClr val="FF0000"/>
                </a:solidFill>
              </a:rPr>
              <a:t>ВНИМАНИЕ!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0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7980</TotalTime>
  <Words>296</Words>
  <Application>Microsoft Office PowerPoint</Application>
  <PresentationFormat>Произвольный</PresentationFormat>
  <Paragraphs>63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ИНФОРМАЦИОННО-АНАЛИТИЧЕСКАЯ ПОДДЕРЖКА  СПОРТИВНЫХ  ШКОЛ</vt:lpstr>
      <vt:lpstr>ВОЗМОЖНОСТИ  СИСТЕМЫ </vt:lpstr>
      <vt:lpstr>МОДЕЛЬ</vt:lpstr>
      <vt:lpstr>ОЖИДАЕМЫЕ РЕЗУЛЬТАТЫ</vt:lpstr>
      <vt:lpstr>ОЖИДАЕМЫЕ РЕЗУЛЬТАТЫ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</dc:creator>
  <cp:lastModifiedBy>Павел</cp:lastModifiedBy>
  <cp:revision>569</cp:revision>
  <cp:lastPrinted>2016-04-19T01:32:54Z</cp:lastPrinted>
  <dcterms:created xsi:type="dcterms:W3CDTF">2014-08-04T02:13:14Z</dcterms:created>
  <dcterms:modified xsi:type="dcterms:W3CDTF">2018-03-23T01:30:24Z</dcterms:modified>
</cp:coreProperties>
</file>